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0"/>
  </p:notesMasterIdLst>
  <p:sldIdLst>
    <p:sldId id="529" r:id="rId2"/>
    <p:sldId id="2419" r:id="rId3"/>
    <p:sldId id="1950" r:id="rId4"/>
    <p:sldId id="2052" r:id="rId5"/>
    <p:sldId id="2420" r:id="rId6"/>
    <p:sldId id="2079" r:id="rId7"/>
    <p:sldId id="1706" r:id="rId8"/>
    <p:sldId id="2433" r:id="rId9"/>
    <p:sldId id="2039" r:id="rId10"/>
    <p:sldId id="1708" r:id="rId11"/>
    <p:sldId id="2426" r:id="rId12"/>
    <p:sldId id="1710" r:id="rId13"/>
    <p:sldId id="2422" r:id="rId14"/>
    <p:sldId id="2427" r:id="rId15"/>
    <p:sldId id="1712" r:id="rId16"/>
    <p:sldId id="1713" r:id="rId17"/>
    <p:sldId id="1715" r:id="rId18"/>
    <p:sldId id="1714" r:id="rId19"/>
    <p:sldId id="2423" r:id="rId20"/>
    <p:sldId id="2428" r:id="rId21"/>
    <p:sldId id="2429" r:id="rId22"/>
    <p:sldId id="1716" r:id="rId23"/>
    <p:sldId id="2172" r:id="rId24"/>
    <p:sldId id="1687" r:id="rId25"/>
    <p:sldId id="1631" r:id="rId26"/>
    <p:sldId id="1625" r:id="rId27"/>
    <p:sldId id="2080" r:id="rId28"/>
    <p:sldId id="2431" r:id="rId29"/>
    <p:sldId id="1590" r:id="rId30"/>
    <p:sldId id="2436" r:id="rId31"/>
    <p:sldId id="2475" r:id="rId32"/>
    <p:sldId id="1468" r:id="rId33"/>
    <p:sldId id="1470" r:id="rId34"/>
    <p:sldId id="1469" r:id="rId35"/>
    <p:sldId id="355" r:id="rId36"/>
    <p:sldId id="1996" r:id="rId37"/>
    <p:sldId id="2124" r:id="rId38"/>
    <p:sldId id="2183" r:id="rId39"/>
    <p:sldId id="2184" r:id="rId40"/>
    <p:sldId id="2185" r:id="rId41"/>
    <p:sldId id="2186" r:id="rId42"/>
    <p:sldId id="2187" r:id="rId43"/>
    <p:sldId id="2476" r:id="rId44"/>
    <p:sldId id="2477" r:id="rId45"/>
    <p:sldId id="2478" r:id="rId46"/>
    <p:sldId id="2479" r:id="rId47"/>
    <p:sldId id="2480" r:id="rId48"/>
    <p:sldId id="2481" r:id="rId49"/>
    <p:sldId id="2482" r:id="rId50"/>
    <p:sldId id="2432" r:id="rId51"/>
    <p:sldId id="2440" r:id="rId52"/>
    <p:sldId id="2439" r:id="rId53"/>
    <p:sldId id="2437" r:id="rId54"/>
    <p:sldId id="2365" r:id="rId55"/>
    <p:sldId id="2438" r:id="rId56"/>
    <p:sldId id="2381" r:id="rId57"/>
    <p:sldId id="2382" r:id="rId58"/>
    <p:sldId id="1688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E2F0D9"/>
    <a:srgbClr val="FFC000"/>
    <a:srgbClr val="FF5050"/>
    <a:srgbClr val="FF66FF"/>
    <a:srgbClr val="CCFF66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87" autoAdjust="0"/>
    <p:restoredTop sz="94912" autoAdjust="0"/>
  </p:normalViewPr>
  <p:slideViewPr>
    <p:cSldViewPr snapToGrid="0">
      <p:cViewPr varScale="1">
        <p:scale>
          <a:sx n="65" d="100"/>
          <a:sy n="65" d="100"/>
        </p:scale>
        <p:origin x="2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2150-F52B-4562-9C2C-4746EC7F37A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D9E01-D78D-4A8A-8DC7-C97840D7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6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c14c04cd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c14c04cd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4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877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7B18E7-4B33-4C56-AD37-080DE2EB61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9614" y="844331"/>
            <a:ext cx="11545294" cy="5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276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6877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5642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400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0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7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15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400" kern="1200">
          <a:solidFill>
            <a:srgbClr val="0070C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2">
              <a:lumMod val="7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ebastianraschka.com/Articles/2015_singlelayer_neur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google.com/url?sa=i&amp;rct=j&amp;q=&amp;esrc=s&amp;source=images&amp;cd=&amp;cad=rja&amp;uact=8&amp;ved=2ahUKEwijlJOGyuvbAhXJc94KHRl7BUQQjRx6BAgBEAU&amp;url=https://www.eyerys.com/articles/paving-roads-artificial-intelligence-its-either-us-or-them&amp;psig=AOvVaw3_wmKbQULwtGR92oGdESTg&amp;ust=152990472506305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A%B0%95%ED%99%94%ED%95%99%EC%8A%B5" TargetMode="External"/><Relationship Id="rId3" Type="http://schemas.openxmlformats.org/officeDocument/2006/relationships/hyperlink" Target="https://ko.wikipedia.org/wiki/%EC%9D%B8%EA%B3%B5%EC%A7%80%EB%8A%A5" TargetMode="External"/><Relationship Id="rId7" Type="http://schemas.openxmlformats.org/officeDocument/2006/relationships/hyperlink" Target="https://ko.wikipedia.org/wiki/%EC%A7%80%EB%8F%84%ED%95%99%EC%8A%B5" TargetMode="External"/><Relationship Id="rId2" Type="http://schemas.openxmlformats.org/officeDocument/2006/relationships/hyperlink" Target="https://ko.wikipedia.org/wiki/OpenA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GPT-3" TargetMode="External"/><Relationship Id="rId5" Type="http://schemas.openxmlformats.org/officeDocument/2006/relationships/hyperlink" Target="https://ko.wikipedia.org/wiki/%EC%96%B8%EC%96%B4_%EB%AA%A8%EB%8D%B8" TargetMode="External"/><Relationship Id="rId4" Type="http://schemas.openxmlformats.org/officeDocument/2006/relationships/hyperlink" Target="https://ko.wikipedia.org/wiki/%EC%B1%97%EB%B4%87" TargetMode="External"/><Relationship Id="rId9" Type="http://schemas.openxmlformats.org/officeDocument/2006/relationships/hyperlink" Target="https://ko.wikipedia.org/wiki/%EC%A0%84%EC%9D%B4_%ED%95%99%EC%8A%B5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A%B0%95%ED%99%94_%ED%95%99%EC%8A%B5" TargetMode="External"/><Relationship Id="rId7" Type="http://schemas.openxmlformats.org/officeDocument/2006/relationships/hyperlink" Target="https://ko.wikipedia.org/wiki/%EB%A7%88%EC%9D%B4%ED%81%AC%EB%A1%9C%EC%86%8C%ED%94%84%ED%8A%B8_%EC%95%A0%EC%A0%80" TargetMode="External"/><Relationship Id="rId2" Type="http://schemas.openxmlformats.org/officeDocument/2006/relationships/hyperlink" Target="https://ko.wikipedia.org/wiki/%EC%A7%80%EB%8F%84_%ED%95%99%EC%8A%B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B%A7%88%EC%9D%B4%ED%81%AC%EB%A1%9C%EC%86%8C%ED%94%84%ED%8A%B8" TargetMode="External"/><Relationship Id="rId5" Type="http://schemas.openxmlformats.org/officeDocument/2006/relationships/hyperlink" Target="https://ko.wikipedia.org/w/index.php?title=%EB%B3%B4%EC%83%81_%EB%AA%A8%EB%8D%B8&amp;action=edit&amp;redlink=1" TargetMode="External"/><Relationship Id="rId4" Type="http://schemas.openxmlformats.org/officeDocument/2006/relationships/hyperlink" Target="https://ko.wikipedia.org/wiki/%EC%A0%84%EC%9D%B4%ED%95%99%EC%8A%B5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장난감, 방, 남자이(가) 표시된 사진&#10;&#10;자동 생성된 설명">
            <a:extLst>
              <a:ext uri="{FF2B5EF4-FFF2-40B4-BE49-F238E27FC236}">
                <a16:creationId xmlns:a16="http://schemas.microsoft.com/office/drawing/2014/main" id="{CBD0BBEC-B0B7-4A66-AF67-61072582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96C5D6-A6A9-4E06-A520-3E066D3E0210}"/>
              </a:ext>
            </a:extLst>
          </p:cNvPr>
          <p:cNvSpPr/>
          <p:nvPr/>
        </p:nvSpPr>
        <p:spPr>
          <a:xfrm>
            <a:off x="8323086" y="6220395"/>
            <a:ext cx="1051057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Hongsuk Yi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9635ED-FCF3-4851-9978-77FE797545C0}"/>
              </a:ext>
            </a:extLst>
          </p:cNvPr>
          <p:cNvSpPr/>
          <p:nvPr/>
        </p:nvSpPr>
        <p:spPr>
          <a:xfrm>
            <a:off x="1034676" y="1331220"/>
            <a:ext cx="1012264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/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</a:rPr>
              <a:t>주 신경망 소개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CAED6A-2B8B-41D1-9DE6-37B95FD871E0}"/>
              </a:ext>
            </a:extLst>
          </p:cNvPr>
          <p:cNvSpPr/>
          <p:nvPr/>
        </p:nvSpPr>
        <p:spPr>
          <a:xfrm>
            <a:off x="3278595" y="238812"/>
            <a:ext cx="8537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인공지능특론</a:t>
            </a:r>
            <a:r>
              <a:rPr lang="ko-KR" altLang="en-US" sz="3200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(Advanced Artificial Intelligence)</a:t>
            </a:r>
            <a:endParaRPr lang="ko-KR" altLang="en-US" sz="3200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D8E700-1E13-42C8-A466-1AC8885FF6D4}"/>
              </a:ext>
            </a:extLst>
          </p:cNvPr>
          <p:cNvSpPr/>
          <p:nvPr/>
        </p:nvSpPr>
        <p:spPr>
          <a:xfrm>
            <a:off x="10032617" y="6220394"/>
            <a:ext cx="96403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KISTI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C79507-219A-4A39-9CA1-1E1554898786}"/>
              </a:ext>
            </a:extLst>
          </p:cNvPr>
          <p:cNvSpPr/>
          <p:nvPr/>
        </p:nvSpPr>
        <p:spPr>
          <a:xfrm>
            <a:off x="2139203" y="457283"/>
            <a:ext cx="679673" cy="41665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2023</a:t>
            </a:r>
            <a:endParaRPr kumimoji="1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35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BAB280-2AF2-4ABD-9093-26D74ACDCC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en-US" altLang="ko-KR"/>
              <a:t>Turing Test (1950) : Alan Turing is called the father of computer science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CA370B4-D982-472B-9B17-00D220E0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The History of Artificial Intelligence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265FA2-3537-4328-BA0A-4D62CD5190A5}"/>
              </a:ext>
            </a:extLst>
          </p:cNvPr>
          <p:cNvSpPr/>
          <p:nvPr/>
        </p:nvSpPr>
        <p:spPr>
          <a:xfrm>
            <a:off x="868350" y="5982758"/>
            <a:ext cx="107000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https://www.geeksforgeeks.org/turing-test-artificial-intelligence/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026" name="Picture 2" descr="turing-image">
            <a:extLst>
              <a:ext uri="{FF2B5EF4-FFF2-40B4-BE49-F238E27FC236}">
                <a16:creationId xmlns:a16="http://schemas.microsoft.com/office/drawing/2014/main" id="{34D532D7-4194-45F1-8171-C2A32D4E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25" y="1499892"/>
            <a:ext cx="6119937" cy="39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007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7A10D1-8793-4240-915C-10FA0A2F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589E0-BF8D-46A5-8666-9694996AB8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81075"/>
            <a:ext cx="11545294" cy="5301738"/>
          </a:xfrm>
        </p:spPr>
        <p:txBody>
          <a:bodyPr/>
          <a:lstStyle/>
          <a:p>
            <a:r>
              <a:rPr lang="en-US" altLang="ko-KR"/>
              <a:t>Rosenblatt’s perceptron</a:t>
            </a:r>
          </a:p>
          <a:p>
            <a:pPr lvl="1"/>
            <a:r>
              <a:rPr lang="ko-KR" altLang="en-US"/>
              <a:t>활성함수는 </a:t>
            </a:r>
            <a:r>
              <a:rPr lang="en-US" altLang="ko-KR"/>
              <a:t>TLU(</a:t>
            </a:r>
            <a:r>
              <a:rPr lang="ko-KR" altLang="en-US"/>
              <a:t>계단함수</a:t>
            </a:r>
            <a:r>
              <a:rPr lang="en-US" altLang="ko-KR"/>
              <a:t>) 	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1684C3E-00B2-44C6-A978-E83A7FC2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The perceptron (1958)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95D247-AD6A-491A-B9BF-AA248A8857E8}"/>
              </a:ext>
            </a:extLst>
          </p:cNvPr>
          <p:cNvSpPr/>
          <p:nvPr/>
        </p:nvSpPr>
        <p:spPr>
          <a:xfrm>
            <a:off x="868350" y="5982758"/>
            <a:ext cx="10621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/>
              </a:rPr>
              <a:t>https://sebastianraschka.com/Articles/2015_singlelayer_neurons.html</a:t>
            </a:r>
            <a:endParaRPr lang="en-US" altLang="ko-KR" sz="1000"/>
          </a:p>
          <a:p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1270" name="Picture 6" descr="Single-Layer Neural Networks and Gradient Descent">
            <a:extLst>
              <a:ext uri="{FF2B5EF4-FFF2-40B4-BE49-F238E27FC236}">
                <a16:creationId xmlns:a16="http://schemas.microsoft.com/office/drawing/2014/main" id="{3D5F120E-C234-4CD7-83E1-B64BDDF4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71" y="1373600"/>
            <a:ext cx="5663009" cy="411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983ACF-C12F-47B6-A88B-EFC94561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62" y="1851113"/>
            <a:ext cx="2901565" cy="31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0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B347D-C72D-437F-9E3B-29F575FB02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ko-KR" altLang="en-US"/>
              <a:t>문제의 시작 </a:t>
            </a:r>
            <a:r>
              <a:rPr lang="en-US" altLang="ko-KR"/>
              <a:t>: XOR </a:t>
            </a:r>
            <a:r>
              <a:rPr lang="ko-KR" altLang="en-US"/>
              <a:t>게이트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</a:t>
            </a:r>
            <a:r>
              <a:rPr lang="ko-KR" altLang="en-US"/>
              <a:t>개 퍼셉트론으론 간단한 선형 </a:t>
            </a:r>
            <a:r>
              <a:rPr lang="en-US" altLang="ko-KR"/>
              <a:t>‘XOR’ </a:t>
            </a:r>
            <a:r>
              <a:rPr lang="ko-KR" altLang="en-US"/>
              <a:t>문제 풀수 없다</a:t>
            </a:r>
            <a:r>
              <a:rPr lang="en-US" altLang="ko-KR"/>
              <a:t>(</a:t>
            </a:r>
            <a:r>
              <a:rPr lang="ko-KR" altLang="en-US"/>
              <a:t>마빈 민스키</a:t>
            </a:r>
            <a:r>
              <a:rPr lang="en-US" altLang="ko-KR"/>
              <a:t>, 1969)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51373-82FF-46BA-AF9D-5DD85BEA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인공지능 </a:t>
            </a:r>
            <a:r>
              <a:rPr lang="en-US" altLang="ko-KR" b="0"/>
              <a:t>1</a:t>
            </a:r>
            <a:r>
              <a:rPr lang="ko-KR" altLang="en-US" b="0"/>
              <a:t>차 겨울이 시작되다</a:t>
            </a:r>
            <a:r>
              <a:rPr lang="en-US" altLang="ko-KR" b="0"/>
              <a:t>(1969)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0911AA-21E9-4E91-8CCA-F6091B39201D}"/>
              </a:ext>
            </a:extLst>
          </p:cNvPr>
          <p:cNvSpPr/>
          <p:nvPr/>
        </p:nvSpPr>
        <p:spPr>
          <a:xfrm>
            <a:off x="868350" y="5982758"/>
            <a:ext cx="58186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https://gomguard.tistory.com/178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076" name="Picture 4" descr="https://www.jordansavant.com/images/PerceptronXorTable.png">
            <a:extLst>
              <a:ext uri="{FF2B5EF4-FFF2-40B4-BE49-F238E27FC236}">
                <a16:creationId xmlns:a16="http://schemas.microsoft.com/office/drawing/2014/main" id="{8E8F96A0-0618-4522-ABFF-6B0E70B0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22" y="4142328"/>
            <a:ext cx="4568044" cy="15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58F9E34-F357-4DDF-A9AC-3E5E582A8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67" y="4347931"/>
            <a:ext cx="1167158" cy="1385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11BE3B-9C29-479E-AD35-A1D6EF6F1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50" y="1482605"/>
            <a:ext cx="4590746" cy="16192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12416-4225-4E06-8D0F-403A4EF62B6D}"/>
              </a:ext>
            </a:extLst>
          </p:cNvPr>
          <p:cNvSpPr/>
          <p:nvPr/>
        </p:nvSpPr>
        <p:spPr>
          <a:xfrm>
            <a:off x="6999946" y="2042133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Courier New" panose="02070309020205020404" pitchFamily="49" charset="0"/>
              </a:rPr>
              <a:t>XOR = !AND &amp;&amp; OR</a:t>
            </a:r>
          </a:p>
        </p:txBody>
      </p:sp>
    </p:spTree>
    <p:extLst>
      <p:ext uri="{BB962C8B-B14F-4D97-AF65-F5344CB8AC3E}">
        <p14:creationId xmlns:p14="http://schemas.microsoft.com/office/powerpoint/2010/main" val="286689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75C896-7E55-4E3B-9AC1-2A8CC568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30AA1A-2041-43EB-B39D-EDB63750C5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en-US" altLang="ko-KR"/>
              <a:t>MLP</a:t>
            </a:r>
            <a:r>
              <a:rPr lang="ko-KR" altLang="en-US"/>
              <a:t>로 </a:t>
            </a:r>
            <a:r>
              <a:rPr lang="en-US" altLang="ko-KR"/>
              <a:t>‘XOR’ </a:t>
            </a:r>
            <a:r>
              <a:rPr lang="ko-KR" altLang="en-US"/>
              <a:t>문제 해결</a:t>
            </a:r>
            <a:endParaRPr lang="en-US" altLang="ko-KR"/>
          </a:p>
          <a:p>
            <a:pPr lvl="1"/>
            <a:r>
              <a:rPr lang="ko-KR" altLang="en-US"/>
              <a:t> </a:t>
            </a:r>
            <a:r>
              <a:rPr lang="en-US" altLang="ko-KR"/>
              <a:t>XOR </a:t>
            </a:r>
            <a:r>
              <a:rPr lang="ko-KR" altLang="en-US"/>
              <a:t>게이트는 </a:t>
            </a:r>
            <a:r>
              <a:rPr lang="en-US" altLang="ko-KR"/>
              <a:t>‘AND’</a:t>
            </a:r>
            <a:r>
              <a:rPr lang="ko-KR" altLang="en-US"/>
              <a:t>와 </a:t>
            </a:r>
            <a:r>
              <a:rPr lang="en-US" altLang="ko-KR"/>
              <a:t>‘OR’,</a:t>
            </a:r>
            <a:r>
              <a:rPr lang="ko-KR" altLang="en-US"/>
              <a:t> </a:t>
            </a:r>
            <a:r>
              <a:rPr lang="en-US" altLang="ko-KR"/>
              <a:t>‘NOT’ </a:t>
            </a:r>
            <a:r>
              <a:rPr lang="ko-KR" altLang="en-US"/>
              <a:t>게이트의 조합</a:t>
            </a:r>
            <a:endParaRPr lang="en-US" altLang="ko-KR"/>
          </a:p>
          <a:p>
            <a:pPr lvl="1"/>
            <a:r>
              <a:rPr lang="en-US" altLang="ko-KR"/>
              <a:t> Perceptron</a:t>
            </a:r>
            <a:r>
              <a:rPr lang="ko-KR" altLang="en-US"/>
              <a:t>으논 </a:t>
            </a:r>
            <a:r>
              <a:rPr lang="en-US" altLang="ko-KR"/>
              <a:t>‘AND’</a:t>
            </a:r>
            <a:r>
              <a:rPr lang="ko-KR" altLang="en-US"/>
              <a:t>나 </a:t>
            </a:r>
            <a:r>
              <a:rPr lang="en-US" altLang="ko-KR"/>
              <a:t>‘OR’ </a:t>
            </a:r>
            <a:r>
              <a:rPr lang="ko-KR" altLang="en-US"/>
              <a:t>게이트 만들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여러 개의 </a:t>
            </a:r>
            <a:r>
              <a:rPr lang="en-US" altLang="ko-KR"/>
              <a:t>Perceptron</a:t>
            </a:r>
            <a:r>
              <a:rPr lang="ko-KR" altLang="en-US"/>
              <a:t>을 조합하면 </a:t>
            </a:r>
            <a:r>
              <a:rPr lang="en-US" altLang="ko-KR"/>
              <a:t>‘XOR’ </a:t>
            </a:r>
            <a:r>
              <a:rPr lang="ko-KR" altLang="en-US"/>
              <a:t>게이트 만들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B8FD505-70C1-4FDA-9DF2-0D7FE9FC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MLP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Multilayer</a:t>
            </a:r>
            <a:r>
              <a:rPr lang="ko-KR" altLang="en-US"/>
              <a:t> </a:t>
            </a:r>
            <a:r>
              <a:rPr lang="en-US" altLang="ko-KR"/>
              <a:t>Perceptron</a:t>
            </a:r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89FD46-4A0D-472A-80B7-FA61F1EF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39" y="4053143"/>
            <a:ext cx="4361567" cy="140695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6055-710E-4E4E-9A27-DD2F2E5402F2}"/>
              </a:ext>
            </a:extLst>
          </p:cNvPr>
          <p:cNvSpPr/>
          <p:nvPr/>
        </p:nvSpPr>
        <p:spPr>
          <a:xfrm>
            <a:off x="1867522" y="2997842"/>
            <a:ext cx="2583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XOR = !AND &amp;&amp; OR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AE35750-E7B6-4734-A650-37829B024AC5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 flipV="1">
            <a:off x="5548306" y="4242851"/>
            <a:ext cx="797124" cy="51377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D2E264D-5033-415F-9D16-B91692CE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30" y="2523588"/>
            <a:ext cx="5210175" cy="343852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1C9B7C-40FA-448A-8A05-B6641853FC6C}"/>
              </a:ext>
            </a:extLst>
          </p:cNvPr>
          <p:cNvSpPr/>
          <p:nvPr/>
        </p:nvSpPr>
        <p:spPr>
          <a:xfrm>
            <a:off x="868350" y="5982758"/>
            <a:ext cx="58186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https://gomguard.tistory.com/178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77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90FEE9-23E0-49D2-881D-9BDB7708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456B69-B2D4-454D-8B95-44D7713EB00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ko-KR" altLang="en-US"/>
              <a:t>손글씨 분류 예제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6EE3124-28FA-40F8-97CD-E15472C3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MLP</a:t>
            </a:r>
            <a:r>
              <a:rPr lang="ko-KR" altLang="en-US"/>
              <a:t>의 성공사례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12979-C672-4047-8F5C-E755D0623C3A}"/>
              </a:ext>
            </a:extLst>
          </p:cNvPr>
          <p:cNvSpPr/>
          <p:nvPr/>
        </p:nvSpPr>
        <p:spPr>
          <a:xfrm>
            <a:off x="868350" y="5682849"/>
            <a:ext cx="110665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https://www.aiche.org/resources/publications/cep/2018/june/introduction-deep-learning-part-1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ABC6D9-40D3-4BBC-8F71-E77317283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23" y="1516545"/>
            <a:ext cx="6068337" cy="31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9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0CC7AC9-ADBF-4D54-AC23-C20C508801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ko-KR" altLang="en-US"/>
              <a:t>역전파알고리즘 </a:t>
            </a:r>
            <a:r>
              <a:rPr lang="en-US" altLang="ko-KR"/>
              <a:t>(Geoffrey E. Hinton, 1986)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CEBB76A-59C3-4929-9920-557BA90C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Backpropagation</a:t>
            </a:r>
            <a:r>
              <a:rPr lang="ko-KR" altLang="en-US"/>
              <a:t>로 </a:t>
            </a:r>
            <a:r>
              <a:rPr lang="en-US" altLang="ko-KR"/>
              <a:t>AI </a:t>
            </a:r>
            <a:r>
              <a:rPr lang="ko-KR" altLang="en-US"/>
              <a:t>다시 봄이 시작된다 </a:t>
            </a:r>
            <a:endParaRPr lang="ko-KR" altLang="en-US" dirty="0"/>
          </a:p>
        </p:txBody>
      </p:sp>
      <p:pic>
        <p:nvPicPr>
          <p:cNvPr id="9220" name="Picture 4" descr="sigmoid derivative graph 이미지 검색결과">
            <a:extLst>
              <a:ext uri="{FF2B5EF4-FFF2-40B4-BE49-F238E27FC236}">
                <a16:creationId xmlns:a16="http://schemas.microsoft.com/office/drawing/2014/main" id="{46D35944-46C2-4605-BC1D-11AB8A05D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0" r="9300" b="898"/>
          <a:stretch/>
        </p:blipFill>
        <p:spPr bwMode="auto">
          <a:xfrm>
            <a:off x="8511755" y="3247456"/>
            <a:ext cx="2429240" cy="143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B9DE7-7D9C-4F27-9493-B9F346BF65B9}"/>
              </a:ext>
            </a:extLst>
          </p:cNvPr>
          <p:cNvSpPr/>
          <p:nvPr/>
        </p:nvSpPr>
        <p:spPr>
          <a:xfrm>
            <a:off x="834106" y="5992493"/>
            <a:ext cx="85166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</a:rPr>
              <a:t>https://datascience.stackexchange.com/questions/44703/how-does-gradient-descent-and-backpropagation-work-together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098" name="Picture 2" descr="https://i.stack.imgur.com/7Ui1C.png">
            <a:extLst>
              <a:ext uri="{FF2B5EF4-FFF2-40B4-BE49-F238E27FC236}">
                <a16:creationId xmlns:a16="http://schemas.microsoft.com/office/drawing/2014/main" id="{5AFAE1F9-6C92-4B44-8FAE-D31CA06BB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13" y="1679406"/>
            <a:ext cx="7058067" cy="389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8E0492-0B61-45AB-847B-41ABA7622532}"/>
              </a:ext>
            </a:extLst>
          </p:cNvPr>
          <p:cNvSpPr txBox="1"/>
          <p:nvPr/>
        </p:nvSpPr>
        <p:spPr>
          <a:xfrm>
            <a:off x="8511755" y="2094098"/>
            <a:ext cx="24641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활성함수로 </a:t>
            </a:r>
            <a:r>
              <a:rPr lang="en-US" altLang="ko-KR" sz="14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TLU(</a:t>
            </a:r>
            <a:r>
              <a:rPr lang="ko-KR" altLang="en-US" sz="14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계단함수</a:t>
            </a:r>
            <a:r>
              <a:rPr lang="en-US" altLang="ko-KR" sz="14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  <a:r>
              <a:rPr lang="ko-KR" altLang="en-US" sz="14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대신</a:t>
            </a:r>
            <a:endParaRPr lang="en-US" altLang="ko-KR" sz="140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14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미분가능한</a:t>
            </a:r>
            <a:endParaRPr lang="en-US" altLang="ko-KR" sz="140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4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Sigmoid </a:t>
            </a:r>
            <a:r>
              <a:rPr lang="ko-KR" altLang="en-US" sz="140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함수 사용 </a:t>
            </a:r>
          </a:p>
        </p:txBody>
      </p:sp>
    </p:spTree>
    <p:extLst>
      <p:ext uri="{BB962C8B-B14F-4D97-AF65-F5344CB8AC3E}">
        <p14:creationId xmlns:p14="http://schemas.microsoft.com/office/powerpoint/2010/main" val="810198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1462C-C6C0-4091-8A95-45D1AFC5630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en-US" altLang="ko-KR"/>
              <a:t>RNN </a:t>
            </a:r>
            <a:r>
              <a:rPr lang="ko-KR" altLang="en-US"/>
              <a:t>처럼 많은 수의 </a:t>
            </a:r>
            <a:r>
              <a:rPr lang="en-US" altLang="ko-KR"/>
              <a:t> </a:t>
            </a:r>
            <a:r>
              <a:rPr lang="ko-KR" altLang="en-US"/>
              <a:t>은닉층이 있는 </a:t>
            </a:r>
            <a:r>
              <a:rPr lang="en-US" altLang="ko-KR"/>
              <a:t>MLP</a:t>
            </a:r>
            <a:r>
              <a:rPr lang="ko-KR" altLang="en-US"/>
              <a:t>에서는 </a:t>
            </a:r>
            <a:r>
              <a:rPr lang="en-US" altLang="ko-KR"/>
              <a:t>VGP</a:t>
            </a:r>
            <a:r>
              <a:rPr lang="ko-KR" altLang="en-US"/>
              <a:t>로 계산이 안됨</a:t>
            </a:r>
            <a:endParaRPr lang="en-US" altLang="ko-KR"/>
          </a:p>
          <a:p>
            <a:pPr lvl="1"/>
            <a:r>
              <a:rPr lang="ko-KR" altLang="en-US"/>
              <a:t>긴 신경망 </a:t>
            </a:r>
            <a:r>
              <a:rPr lang="en-US" altLang="ko-KR"/>
              <a:t>MLP</a:t>
            </a:r>
            <a:r>
              <a:rPr lang="ko-KR" altLang="en-US"/>
              <a:t>에서는 값이 사라지는 </a:t>
            </a:r>
            <a:r>
              <a:rPr lang="en-US" altLang="ko-KR"/>
              <a:t>VGP(Vanishing Gradient Problem) </a:t>
            </a:r>
            <a:r>
              <a:rPr lang="ko-KR" altLang="en-US"/>
              <a:t>문제 발생</a:t>
            </a:r>
            <a:endParaRPr lang="en-US" altLang="ko-KR"/>
          </a:p>
          <a:p>
            <a:pPr lvl="1"/>
            <a:r>
              <a:rPr lang="ko-KR" altLang="en-US"/>
              <a:t>해결책으로 </a:t>
            </a:r>
            <a:r>
              <a:rPr lang="en-US" altLang="ko-KR"/>
              <a:t>Long Short Term Memory (LSTM)</a:t>
            </a:r>
            <a:r>
              <a:rPr lang="ko-KR" altLang="en-US"/>
              <a:t>가 등장함 </a:t>
            </a:r>
            <a:r>
              <a:rPr lang="en-US" altLang="ko-KR"/>
              <a:t>(1997)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3E719D-CBB9-4F18-A5AB-5E2E1A5F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인공지능 </a:t>
            </a:r>
            <a:r>
              <a:rPr lang="en-US" altLang="ko-KR" b="0"/>
              <a:t>2</a:t>
            </a:r>
            <a:r>
              <a:rPr lang="ko-KR" altLang="en-US" b="0"/>
              <a:t>차 겨울 </a:t>
            </a:r>
            <a:r>
              <a:rPr lang="en-US" altLang="ko-KR"/>
              <a:t>(</a:t>
            </a:r>
            <a:r>
              <a:rPr lang="en-US" altLang="ko-KR" dirty="0"/>
              <a:t>1993~)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06731-0788-4922-AE08-C182CC6A9871}"/>
              </a:ext>
            </a:extLst>
          </p:cNvPr>
          <p:cNvGrpSpPr/>
          <p:nvPr/>
        </p:nvGrpSpPr>
        <p:grpSpPr>
          <a:xfrm>
            <a:off x="7593248" y="2444239"/>
            <a:ext cx="3045183" cy="2964378"/>
            <a:chOff x="6294964" y="3345949"/>
            <a:chExt cx="2795531" cy="26143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824A63-5ADD-47C2-9D47-DC2586CFA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4964" y="3753103"/>
              <a:ext cx="2795531" cy="22072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A71F18-55E1-40B7-B3DD-41E44C6E3BAA}"/>
                </a:ext>
              </a:extLst>
            </p:cNvPr>
            <p:cNvSpPr txBox="1"/>
            <p:nvPr/>
          </p:nvSpPr>
          <p:spPr>
            <a:xfrm>
              <a:off x="6858247" y="3345949"/>
              <a:ext cx="2232248" cy="407154"/>
            </a:xfrm>
            <a:prstGeom prst="rect">
              <a:avLst/>
            </a:prstGeom>
            <a:solidFill>
              <a:schemeClr val="bg1"/>
            </a:solidFill>
            <a:ln w="28575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문제의 원인</a:t>
              </a:r>
              <a:r>
                <a:rPr lang="en-US" altLang="ko-KR" sz="12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)</a:t>
              </a:r>
              <a:r>
                <a:rPr lang="ko-KR" altLang="en-US" sz="12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1200" dirty="0" err="1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시그모이드는</a:t>
              </a:r>
              <a:r>
                <a:rPr lang="ko-KR" altLang="en-US" sz="12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</a:t>
              </a:r>
              <a:r>
                <a:rPr lang="ko-KR" altLang="en-US" sz="1200" dirty="0" err="1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미분값이</a:t>
              </a:r>
              <a:r>
                <a:rPr lang="ko-KR" altLang="en-US" sz="1200" dirty="0">
                  <a:solidFill>
                    <a:srgbClr val="0070C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사라짐과 발산함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C50FDBD-4CEF-432C-9337-9C8DA90E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49" y="1959829"/>
            <a:ext cx="5972150" cy="38602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F0A247-C162-4B26-8374-EE79B1CF96F5}"/>
              </a:ext>
            </a:extLst>
          </p:cNvPr>
          <p:cNvSpPr/>
          <p:nvPr/>
        </p:nvSpPr>
        <p:spPr>
          <a:xfrm>
            <a:off x="834106" y="5992493"/>
            <a:ext cx="85166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</a:rPr>
              <a:t>https://cv-tricks.com/keras/understand-implement-resnets/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51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5A570E9-802C-4110-B167-133613CBA7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ko-KR" altLang="en-US"/>
              <a:t>문제점 및 해결 </a:t>
            </a:r>
            <a:endParaRPr lang="en-US" altLang="ko-KR"/>
          </a:p>
          <a:p>
            <a:pPr lvl="1"/>
            <a:r>
              <a:rPr lang="en-US" altLang="ko-KR"/>
              <a:t>MLP</a:t>
            </a:r>
            <a:r>
              <a:rPr lang="ko-KR" altLang="en-US"/>
              <a:t>의 오버피팅</a:t>
            </a:r>
            <a:r>
              <a:rPr lang="en-US" altLang="ko-KR"/>
              <a:t>(Overfitting) </a:t>
            </a:r>
            <a:r>
              <a:rPr lang="ko-KR" altLang="en-US"/>
              <a:t>문제 </a:t>
            </a:r>
            <a:endParaRPr lang="en-US" altLang="ko-KR"/>
          </a:p>
          <a:p>
            <a:pPr lvl="2"/>
            <a:r>
              <a:rPr lang="en-US" altLang="ko-KR"/>
              <a:t>CNN</a:t>
            </a:r>
            <a:r>
              <a:rPr lang="ko-KR" altLang="en-US"/>
              <a:t>의 가중치 공유</a:t>
            </a:r>
            <a:endParaRPr lang="en-US" altLang="ko-KR"/>
          </a:p>
          <a:p>
            <a:pPr lvl="2"/>
            <a:r>
              <a:rPr lang="en-US" altLang="ko-KR"/>
              <a:t>Dropout (2014) </a:t>
            </a:r>
          </a:p>
          <a:p>
            <a:pPr lvl="1"/>
            <a:r>
              <a:rPr lang="en-US" altLang="ko-KR"/>
              <a:t>VGP </a:t>
            </a:r>
            <a:r>
              <a:rPr lang="ko-KR" altLang="en-US"/>
              <a:t>문제는 </a:t>
            </a:r>
            <a:endParaRPr lang="en-US" altLang="ko-KR"/>
          </a:p>
          <a:p>
            <a:pPr lvl="2"/>
            <a:r>
              <a:rPr lang="ko-KR" altLang="en-US"/>
              <a:t>긴 </a:t>
            </a:r>
            <a:r>
              <a:rPr lang="en-US" altLang="ko-KR"/>
              <a:t>MLP </a:t>
            </a:r>
            <a:r>
              <a:rPr lang="ko-KR" altLang="en-US"/>
              <a:t>문제로 값이 사람지는 것을 </a:t>
            </a:r>
            <a:r>
              <a:rPr lang="en-US" altLang="ko-KR"/>
              <a:t>LSTM</a:t>
            </a:r>
            <a:r>
              <a:rPr lang="ko-KR" altLang="en-US"/>
              <a:t>로 해결 시도</a:t>
            </a:r>
            <a:r>
              <a:rPr lang="en-US" altLang="ko-KR"/>
              <a:t> </a:t>
            </a:r>
          </a:p>
          <a:p>
            <a:pPr lvl="1"/>
            <a:r>
              <a:rPr lang="en-US" altLang="ko-KR"/>
              <a:t>MLP</a:t>
            </a:r>
            <a:r>
              <a:rPr lang="ko-KR" altLang="en-US"/>
              <a:t>의 계산 느린 문제는 </a:t>
            </a:r>
            <a:r>
              <a:rPr lang="en-US" altLang="ko-KR"/>
              <a:t>GPU </a:t>
            </a:r>
            <a:r>
              <a:rPr lang="ko-KR" altLang="en-US"/>
              <a:t>등 가속기 등장  </a:t>
            </a:r>
            <a:endParaRPr lang="en-US" altLang="ko-KR"/>
          </a:p>
          <a:p>
            <a:pPr lvl="2"/>
            <a:r>
              <a:rPr lang="en-US" altLang="ko-KR"/>
              <a:t>Accelerator computing, such as GPU, TPU, Xeon Phi, etc. not yet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482D60-3D0F-452E-A7CD-DB83966D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 </a:t>
            </a:r>
            <a:r>
              <a:rPr lang="ko-KR" altLang="en-US" b="0"/>
              <a:t>인공지능 </a:t>
            </a:r>
            <a:r>
              <a:rPr lang="en-US" altLang="ko-KR" b="0"/>
              <a:t>2</a:t>
            </a:r>
            <a:r>
              <a:rPr lang="ko-KR" altLang="en-US" b="0"/>
              <a:t>차 겨울 극복기 </a:t>
            </a:r>
            <a:r>
              <a:rPr lang="en-US" altLang="ko-KR" b="0"/>
              <a:t>(1993~2006)</a:t>
            </a:r>
            <a:r>
              <a:rPr lang="ko-KR" altLang="en-US" b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025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7F0C12-DF89-48E0-A1CC-1E48F393FE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en-US" altLang="ko-KR"/>
              <a:t>CNN </a:t>
            </a:r>
            <a:r>
              <a:rPr lang="ko-KR" altLang="en-US"/>
              <a:t>알고리즘 적용 </a:t>
            </a:r>
            <a:r>
              <a:rPr lang="en-US" altLang="ko-KR"/>
              <a:t>(LeNet-5, 1998)</a:t>
            </a:r>
          </a:p>
          <a:p>
            <a:pPr lvl="1"/>
            <a:r>
              <a:rPr lang="ko-KR" altLang="en-US"/>
              <a:t>적은수의 가중치가 중요함</a:t>
            </a:r>
            <a:endParaRPr lang="en-US" altLang="ko-KR"/>
          </a:p>
          <a:p>
            <a:pPr lvl="2"/>
            <a:r>
              <a:rPr lang="ko-KR" altLang="en-US"/>
              <a:t>가중치 공유로 파라미터 개수를 줄일 수 있음 </a:t>
            </a:r>
            <a:endParaRPr lang="en-US" altLang="ko-KR"/>
          </a:p>
          <a:p>
            <a:pPr lvl="2"/>
            <a:r>
              <a:rPr lang="ko-KR" altLang="en-US"/>
              <a:t>기존 밀집층의 </a:t>
            </a:r>
            <a:r>
              <a:rPr lang="en-US" altLang="ko-KR"/>
              <a:t>Overfitting </a:t>
            </a:r>
            <a:r>
              <a:rPr lang="ko-KR" altLang="en-US"/>
              <a:t>문제 해결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680ECD-5E35-46E0-A45D-09306EED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/>
              <a:t> </a:t>
            </a:r>
            <a:r>
              <a:rPr lang="ko-KR" altLang="en-US"/>
              <a:t>힘겨울 인공지능 겨울</a:t>
            </a:r>
            <a:r>
              <a:rPr lang="en-US" altLang="ko-KR"/>
              <a:t>(II)</a:t>
            </a:r>
            <a:r>
              <a:rPr lang="ko-KR" altLang="en-US"/>
              <a:t> 극복기</a:t>
            </a:r>
            <a:r>
              <a:rPr lang="en-US" altLang="ko-KR"/>
              <a:t>: CNN </a:t>
            </a:r>
            <a:r>
              <a:rPr lang="ko-KR" altLang="en-US"/>
              <a:t>등장  </a:t>
            </a:r>
            <a:endParaRPr lang="ko-KR" altLang="en-US" dirty="0"/>
          </a:p>
        </p:txBody>
      </p:sp>
      <p:pic>
        <p:nvPicPr>
          <p:cNvPr id="8196" name="Picture 4" descr="lecun cnn 이미지 검색결과">
            <a:extLst>
              <a:ext uri="{FF2B5EF4-FFF2-40B4-BE49-F238E27FC236}">
                <a16:creationId xmlns:a16="http://schemas.microsoft.com/office/drawing/2014/main" id="{8829FF57-0CFB-42F9-8F96-67AB2D5C4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" r="18885"/>
          <a:stretch/>
        </p:blipFill>
        <p:spPr bwMode="auto">
          <a:xfrm>
            <a:off x="7710235" y="893917"/>
            <a:ext cx="2419727" cy="16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2FD3E0-C9CF-4424-87FA-6C727E6C46CC}"/>
              </a:ext>
            </a:extLst>
          </p:cNvPr>
          <p:cNvSpPr/>
          <p:nvPr/>
        </p:nvSpPr>
        <p:spPr>
          <a:xfrm>
            <a:off x="834106" y="5992493"/>
            <a:ext cx="85166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</a:rPr>
              <a:t>https://www.researchgate.net/figure/The-architecture-of-LeNet-5-23-a-CNN-used-for-digits-recognition-for-the-MNIST-dataset_fig2_321665783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9220" name="Picture 4" descr="The architecture of LeNet-5 [23], a CNN used for digits recognition for the MNIST dataset. ">
            <a:extLst>
              <a:ext uri="{FF2B5EF4-FFF2-40B4-BE49-F238E27FC236}">
                <a16:creationId xmlns:a16="http://schemas.microsoft.com/office/drawing/2014/main" id="{4B05EAE1-48A3-44C4-A509-B2250033E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1"/>
          <a:stretch/>
        </p:blipFill>
        <p:spPr bwMode="auto">
          <a:xfrm>
            <a:off x="999959" y="2890625"/>
            <a:ext cx="10011473" cy="291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44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CA69F2-B3CE-445C-9B5E-86E85AA0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063FB-6EC3-482C-BE1F-780E6FDE73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ko-KR" altLang="en-US"/>
              <a:t>순환신경망 </a:t>
            </a:r>
            <a:r>
              <a:rPr lang="en-US" altLang="ko-KR"/>
              <a:t>RNN</a:t>
            </a:r>
            <a:r>
              <a:rPr lang="ko-KR" altLang="en-US"/>
              <a:t>의 </a:t>
            </a:r>
            <a:r>
              <a:rPr lang="en-US" altLang="ko-KR"/>
              <a:t>VGP</a:t>
            </a:r>
            <a:r>
              <a:rPr lang="ko-KR" altLang="en-US"/>
              <a:t>를 해결한 </a:t>
            </a:r>
            <a:r>
              <a:rPr lang="en-US" altLang="ko-KR"/>
              <a:t>LSTM (1997)</a:t>
            </a:r>
          </a:p>
          <a:p>
            <a:pPr lvl="1"/>
            <a:r>
              <a:rPr lang="ko-KR" altLang="en-US"/>
              <a:t>긴 계산이 가능하도록 메모리를 도입하여 게이트로 조절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079504-DED1-4EB4-82E9-49E540D1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힘겨울 인공지능 겨울</a:t>
            </a:r>
            <a:r>
              <a:rPr lang="en-US" altLang="ko-KR"/>
              <a:t>(II)</a:t>
            </a:r>
            <a:r>
              <a:rPr lang="ko-KR" altLang="en-US"/>
              <a:t> 극복기</a:t>
            </a:r>
            <a:r>
              <a:rPr lang="en-US" altLang="ko-KR"/>
              <a:t>: LSTM </a:t>
            </a:r>
            <a:r>
              <a:rPr lang="ko-KR" altLang="en-US"/>
              <a:t>등장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88B1E7-42D2-4738-A7BA-AD2CFC0E690D}"/>
              </a:ext>
            </a:extLst>
          </p:cNvPr>
          <p:cNvSpPr/>
          <p:nvPr/>
        </p:nvSpPr>
        <p:spPr>
          <a:xfrm>
            <a:off x="834106" y="5992493"/>
            <a:ext cx="85166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</a:rPr>
              <a:t>https://databasecamp.de/en/ml/lstms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8E8872-C19A-476C-9B6A-9A0E0BBA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615" y="1857601"/>
            <a:ext cx="5136543" cy="37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0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BD16E-2E11-449C-9900-B4703448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93DA448-5BD9-4C3E-9EB0-0790B1E9AD1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ko-KR" altLang="en-US"/>
              <a:t>성명 </a:t>
            </a:r>
            <a:r>
              <a:rPr lang="en-US" altLang="ko-KR"/>
              <a:t>: </a:t>
            </a:r>
            <a:r>
              <a:rPr lang="ko-KR" altLang="en-US"/>
              <a:t>이홍석 </a:t>
            </a:r>
            <a:endParaRPr lang="en-US" altLang="ko-KR"/>
          </a:p>
          <a:p>
            <a:r>
              <a:rPr lang="ko-KR" altLang="en-US"/>
              <a:t>소속 </a:t>
            </a:r>
            <a:endParaRPr lang="en-US" altLang="ko-KR"/>
          </a:p>
          <a:p>
            <a:pPr lvl="1"/>
            <a:r>
              <a:rPr lang="en-US" altLang="ko-KR"/>
              <a:t>KISTI </a:t>
            </a:r>
            <a:r>
              <a:rPr lang="ko-KR" altLang="en-US"/>
              <a:t>데이터기반문제해결연구단 책임연구원</a:t>
            </a:r>
            <a:endParaRPr lang="en-US" altLang="ko-KR"/>
          </a:p>
          <a:p>
            <a:pPr lvl="1"/>
            <a:r>
              <a:rPr lang="ko-KR" altLang="en-US"/>
              <a:t>과학기술연합대학원</a:t>
            </a:r>
            <a:r>
              <a:rPr lang="en-US" altLang="ko-KR"/>
              <a:t>(UST-KISTI) </a:t>
            </a:r>
            <a:r>
              <a:rPr lang="ko-KR" altLang="en-US"/>
              <a:t>응용</a:t>
            </a:r>
            <a:r>
              <a:rPr lang="en-US" altLang="ko-KR"/>
              <a:t>AI</a:t>
            </a:r>
            <a:r>
              <a:rPr lang="ko-KR" altLang="en-US"/>
              <a:t>전공 교수 </a:t>
            </a:r>
            <a:endParaRPr lang="en-US" altLang="ko-KR"/>
          </a:p>
          <a:p>
            <a:r>
              <a:rPr lang="ko-KR" altLang="en-US"/>
              <a:t>연구내용 </a:t>
            </a:r>
            <a:endParaRPr lang="en-US" altLang="ko-KR"/>
          </a:p>
          <a:p>
            <a:pPr lvl="1"/>
            <a:r>
              <a:rPr lang="ko-KR" altLang="en-US"/>
              <a:t>딥러닝기반 도심지 교통혼잡 예측 </a:t>
            </a:r>
            <a:r>
              <a:rPr lang="en-US" altLang="ko-KR"/>
              <a:t>(2018~2021)</a:t>
            </a:r>
          </a:p>
          <a:p>
            <a:pPr lvl="1"/>
            <a:r>
              <a:rPr lang="ko-KR" altLang="en-US"/>
              <a:t> 지능형 인프라 기술 연구 </a:t>
            </a:r>
            <a:r>
              <a:rPr lang="en-US" altLang="ko-KR"/>
              <a:t>(2018~2019)</a:t>
            </a:r>
          </a:p>
          <a:p>
            <a:pPr lvl="1"/>
            <a:r>
              <a:rPr lang="ko-KR" altLang="en-US"/>
              <a:t>도심지 교통예측을 위한 트랜스포머 모델 연구</a:t>
            </a:r>
            <a:r>
              <a:rPr lang="en-US" altLang="ko-KR"/>
              <a:t>(2022~2025)</a:t>
            </a:r>
          </a:p>
          <a:p>
            <a:r>
              <a:rPr lang="ko-KR" altLang="en-US"/>
              <a:t>컴퓨팅 기술 </a:t>
            </a:r>
            <a:endParaRPr lang="en-US" altLang="ko-KR"/>
          </a:p>
          <a:p>
            <a:pPr lvl="1"/>
            <a:r>
              <a:rPr lang="en-US" altLang="ko-KR"/>
              <a:t>GPU </a:t>
            </a:r>
            <a:r>
              <a:rPr lang="ko-KR" altLang="en-US"/>
              <a:t>기반 가속컴퓨팅 기술 </a:t>
            </a:r>
            <a:r>
              <a:rPr lang="en-US" altLang="ko-KR"/>
              <a:t>: CUDA, OpenCL</a:t>
            </a:r>
          </a:p>
          <a:p>
            <a:pPr lvl="1"/>
            <a:r>
              <a:rPr lang="ko-KR" altLang="en-US"/>
              <a:t>슈퍼컴퓨팅 병렬처리 기술 </a:t>
            </a:r>
            <a:r>
              <a:rPr lang="en-US" altLang="ko-KR"/>
              <a:t>: MPI, OpenMP, ManyCore Computing</a:t>
            </a:r>
          </a:p>
          <a:p>
            <a:pPr lvl="1"/>
            <a:r>
              <a:rPr lang="en-US" altLang="ko-KR"/>
              <a:t>Deep Learning </a:t>
            </a:r>
            <a:r>
              <a:rPr lang="ko-KR" altLang="en-US"/>
              <a:t>기술 </a:t>
            </a:r>
            <a:r>
              <a:rPr lang="en-US" altLang="ko-KR"/>
              <a:t>: Tensorflow, PyTorch, Keras, Theano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12F99-82B7-4499-982F-EB08D292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강사소개 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E104657D-A182-4ADD-85FA-7A6A74D4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579" y="918073"/>
            <a:ext cx="4201110" cy="231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5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83A158-57ED-48E8-8E35-C94BD8E3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8DBB6-474B-46B1-9F32-DA75E8E100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ReLU </a:t>
            </a:r>
            <a:r>
              <a:rPr lang="ko-KR" altLang="en-US"/>
              <a:t>선형 활성함수가 중요한 기여를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첫 사용은 이미 </a:t>
            </a:r>
            <a:r>
              <a:rPr lang="en-US" altLang="ko-KR"/>
              <a:t>1969</a:t>
            </a:r>
            <a:r>
              <a:rPr lang="ko-KR" altLang="en-US"/>
              <a:t>년 </a:t>
            </a:r>
            <a:r>
              <a:rPr lang="en-US" altLang="ko-KR"/>
              <a:t>(Fukushima)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최근은 </a:t>
            </a:r>
            <a:r>
              <a:rPr lang="en-US" altLang="ko-KR"/>
              <a:t>“Rectified Linear Units improve RBM’ (G.Hinton, 2010</a:t>
            </a:r>
            <a:r>
              <a:rPr lang="ko-KR" altLang="en-US"/>
              <a:t>년</a:t>
            </a:r>
            <a:r>
              <a:rPr lang="en-US" altLang="ko-KR"/>
              <a:t>)  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F888353-8927-40A9-965A-00BB1B6D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</a:t>
            </a:r>
            <a:r>
              <a:rPr lang="ko-KR" altLang="en-US"/>
              <a:t> </a:t>
            </a:r>
            <a:r>
              <a:rPr lang="en-US" altLang="ko-KR"/>
              <a:t>Learning</a:t>
            </a:r>
            <a:r>
              <a:rPr lang="ko-KR" altLang="en-US"/>
              <a:t> </a:t>
            </a:r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Neural</a:t>
            </a:r>
            <a:r>
              <a:rPr lang="ko-KR" altLang="en-US"/>
              <a:t> </a:t>
            </a:r>
            <a:r>
              <a:rPr lang="en-US" altLang="ko-KR"/>
              <a:t>Networks : ReLU (2010~) </a:t>
            </a:r>
            <a:endParaRPr lang="ko-KR" altLang="en-US"/>
          </a:p>
        </p:txBody>
      </p:sp>
      <p:pic>
        <p:nvPicPr>
          <p:cNvPr id="12290" name="Picture 2" descr="enter image description here">
            <a:extLst>
              <a:ext uri="{FF2B5EF4-FFF2-40B4-BE49-F238E27FC236}">
                <a16:creationId xmlns:a16="http://schemas.microsoft.com/office/drawing/2014/main" id="{EE93A324-E359-46E6-8CC3-D2F73A0D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4" y="1752683"/>
            <a:ext cx="4792689" cy="232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DA19D0-D752-4A99-9777-C8C35E08C68C}"/>
              </a:ext>
            </a:extLst>
          </p:cNvPr>
          <p:cNvSpPr/>
          <p:nvPr/>
        </p:nvSpPr>
        <p:spPr>
          <a:xfrm>
            <a:off x="834106" y="5992493"/>
            <a:ext cx="85166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</a:rPr>
              <a:t>https://stats.stackexchange.com/questions/447674/when-was-the-relu-function-first-used-in-a-neural-network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2294" name="Picture 6" descr="4-9 ReLU:Sigmoid = 2:8 Neural Network TensorFlow Wide Deep Learning —  Steemit">
            <a:extLst>
              <a:ext uri="{FF2B5EF4-FFF2-40B4-BE49-F238E27FC236}">
                <a16:creationId xmlns:a16="http://schemas.microsoft.com/office/drawing/2014/main" id="{FEC2A6B8-11D5-4737-8511-A0D1FE35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16" y="1875950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68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0808F-421C-4A9C-B122-F0940510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08D8149-1D69-498E-8469-19F939D0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</a:t>
            </a:r>
            <a:r>
              <a:rPr lang="ko-KR" altLang="en-US"/>
              <a:t> </a:t>
            </a:r>
            <a:r>
              <a:rPr lang="en-US" altLang="ko-KR"/>
              <a:t>Learning</a:t>
            </a:r>
            <a:r>
              <a:rPr lang="ko-KR" altLang="en-US"/>
              <a:t> </a:t>
            </a:r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Neural</a:t>
            </a:r>
            <a:r>
              <a:rPr lang="ko-KR" altLang="en-US"/>
              <a:t> </a:t>
            </a:r>
            <a:r>
              <a:rPr lang="en-US" altLang="ko-KR"/>
              <a:t>Networks : GPU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2817CE-6749-456E-B7D4-50986935D3C5}"/>
              </a:ext>
            </a:extLst>
          </p:cNvPr>
          <p:cNvSpPr/>
          <p:nvPr/>
        </p:nvSpPr>
        <p:spPr>
          <a:xfrm>
            <a:off x="834106" y="5992493"/>
            <a:ext cx="85166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</a:rPr>
              <a:t>https://www.cherryservers.com/blog/what-is-gpu-computing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778AD9-F68B-4A7C-AB0E-089597CD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06" y="1702346"/>
            <a:ext cx="4126581" cy="4150666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4CCF524-951C-4F30-851E-0E381973F0E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GPU </a:t>
            </a:r>
            <a:r>
              <a:rPr lang="ko-KR" altLang="en-US"/>
              <a:t>디바이스에서 계산</a:t>
            </a:r>
          </a:p>
        </p:txBody>
      </p:sp>
      <p:pic>
        <p:nvPicPr>
          <p:cNvPr id="14340" name="Picture 4" descr="Moore's law for GPU">
            <a:extLst>
              <a:ext uri="{FF2B5EF4-FFF2-40B4-BE49-F238E27FC236}">
                <a16:creationId xmlns:a16="http://schemas.microsoft.com/office/drawing/2014/main" id="{7C1EAE32-526D-4777-9D5C-FE5E1356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17" y="1672661"/>
            <a:ext cx="59531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FC7764-2EC2-46F9-B1AA-A09F6E19E35A}"/>
              </a:ext>
            </a:extLst>
          </p:cNvPr>
          <p:cNvSpPr/>
          <p:nvPr/>
        </p:nvSpPr>
        <p:spPr>
          <a:xfrm>
            <a:off x="5574851" y="499942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Huang’s law extends Moore’s law </a:t>
            </a:r>
          </a:p>
          <a:p>
            <a:r>
              <a:rPr lang="en-US" altLang="ko-KR" sz="160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“the performance of GPUs will more than double every two year”</a:t>
            </a:r>
            <a:endParaRPr lang="ko-KR" altLang="en-US" sz="1600">
              <a:solidFill>
                <a:srgbClr val="C0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D746CF-5DE3-4CC6-AE45-FE007405E1A2}"/>
              </a:ext>
            </a:extLst>
          </p:cNvPr>
          <p:cNvSpPr/>
          <p:nvPr/>
        </p:nvSpPr>
        <p:spPr>
          <a:xfrm>
            <a:off x="6322374" y="1159186"/>
            <a:ext cx="4177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Nvidia Investor Day 2017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13232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5A570E9-802C-4110-B167-133613CBA7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ko-KR" altLang="en-US"/>
              <a:t>기존 </a:t>
            </a:r>
            <a:r>
              <a:rPr lang="en-US" altLang="ko-KR"/>
              <a:t>MLP</a:t>
            </a:r>
            <a:r>
              <a:rPr lang="ko-KR" altLang="en-US"/>
              <a:t>의 과적합 발생을 해소학 위해서 </a:t>
            </a:r>
            <a:r>
              <a:rPr lang="en-US" altLang="ko-KR"/>
              <a:t>Dropout</a:t>
            </a:r>
            <a:r>
              <a:rPr lang="ko-KR" altLang="en-US"/>
              <a:t>을 도입해보자 </a:t>
            </a:r>
            <a:r>
              <a:rPr lang="en-US" altLang="ko-KR"/>
              <a:t> </a:t>
            </a:r>
          </a:p>
          <a:p>
            <a:pPr marL="914400" lvl="2" indent="0">
              <a:buNone/>
            </a:pPr>
            <a:r>
              <a:rPr lang="en-US" altLang="ko-KR"/>
              <a:t>“A Simple Way to Prevent Neural Networks from Overfitting” (2014)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482D60-3D0F-452E-A7CD-DB83966D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Deep</a:t>
            </a:r>
            <a:r>
              <a:rPr lang="ko-KR" altLang="en-US"/>
              <a:t> </a:t>
            </a:r>
            <a:r>
              <a:rPr lang="en-US" altLang="ko-KR"/>
              <a:t>Learning</a:t>
            </a:r>
            <a:r>
              <a:rPr lang="ko-KR" altLang="en-US"/>
              <a:t> </a:t>
            </a:r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Neural</a:t>
            </a:r>
            <a:r>
              <a:rPr lang="ko-KR" altLang="en-US"/>
              <a:t> </a:t>
            </a:r>
            <a:r>
              <a:rPr lang="en-US" altLang="ko-KR"/>
              <a:t>Networks: DropOut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692733-22FC-45E4-A146-0F4D6D7B8DE9}"/>
              </a:ext>
            </a:extLst>
          </p:cNvPr>
          <p:cNvSpPr/>
          <p:nvPr/>
        </p:nvSpPr>
        <p:spPr>
          <a:xfrm>
            <a:off x="834106" y="5992493"/>
            <a:ext cx="85166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</a:rPr>
              <a:t>https://www.cs.toronto.edu/~rsalakhu/papers/srivastava14a.pdf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95424D-4E33-4D71-9242-BF5E8979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46" y="2052162"/>
            <a:ext cx="57245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7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3840B4-565D-4CEE-8E58-CD3F45F5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B3E917-2578-4343-BB63-984AF12518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301738"/>
          </a:xfrm>
        </p:spPr>
        <p:txBody>
          <a:bodyPr/>
          <a:lstStyle/>
          <a:p>
            <a:r>
              <a:rPr lang="en-US" altLang="ko-KR"/>
              <a:t>History of CNN</a:t>
            </a:r>
          </a:p>
          <a:p>
            <a:pPr lvl="1"/>
            <a:r>
              <a:rPr lang="en-US" altLang="ko-KR"/>
              <a:t>ImageNet Large Scale Visual Recognition Challenge (ILSVRC) winners</a:t>
            </a:r>
          </a:p>
          <a:p>
            <a:pPr lvl="2"/>
            <a:r>
              <a:rPr lang="en-US" altLang="ko-KR"/>
              <a:t>Human Error ~ 5.1%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6A44F7-9794-4577-9512-AF325825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인공지능 성공 사례 </a:t>
            </a:r>
            <a:r>
              <a:rPr lang="en-US" altLang="ko-KR"/>
              <a:t>: ILSVRC winners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34FAD6-B38F-42BB-B48F-38C52A4180CA}"/>
              </a:ext>
            </a:extLst>
          </p:cNvPr>
          <p:cNvGrpSpPr/>
          <p:nvPr/>
        </p:nvGrpSpPr>
        <p:grpSpPr>
          <a:xfrm>
            <a:off x="1982751" y="2357492"/>
            <a:ext cx="6278654" cy="2882418"/>
            <a:chOff x="5568789" y="1799125"/>
            <a:chExt cx="5698209" cy="2615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19A44BF-8E59-48B9-B2EF-EDFED4C43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84"/>
            <a:stretch/>
          </p:blipFill>
          <p:spPr>
            <a:xfrm>
              <a:off x="5568789" y="1799125"/>
              <a:ext cx="5622916" cy="2615979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8963436-E916-478B-B6FB-62D013745069}"/>
                </a:ext>
              </a:extLst>
            </p:cNvPr>
            <p:cNvSpPr/>
            <p:nvPr/>
          </p:nvSpPr>
          <p:spPr>
            <a:xfrm>
              <a:off x="10450125" y="3210815"/>
              <a:ext cx="816873" cy="111469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21961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C8D0EB-DDD8-45AA-8E22-7B574CC6A255}"/>
              </a:ext>
            </a:extLst>
          </p:cNvPr>
          <p:cNvSpPr/>
          <p:nvPr/>
        </p:nvSpPr>
        <p:spPr>
          <a:xfrm>
            <a:off x="837536" y="5867516"/>
            <a:ext cx="102227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(source) https://www.cv-foundation.org/openaccess/content_cvpr_2016/papers/He_Deep_Residual_Learning_CVPR_2016_paper.pdf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835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80F3565-6211-44AC-8FB9-F07B11C5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70474-C106-4ECF-8B36-D337299D9C5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인공지능 성공 사례 </a:t>
            </a:r>
            <a:r>
              <a:rPr lang="en-US" altLang="ko-KR"/>
              <a:t>: CNN </a:t>
            </a:r>
            <a:r>
              <a:rPr lang="ko-KR" altLang="en-US"/>
              <a:t>알고리즘 등장 </a:t>
            </a:r>
            <a:r>
              <a:rPr lang="en-US" altLang="ko-KR"/>
              <a:t>(2015~)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311470" y="1366869"/>
            <a:ext cx="5832145" cy="3745820"/>
            <a:chOff x="1654670" y="1224427"/>
            <a:chExt cx="7904214" cy="559337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70" y="1224427"/>
              <a:ext cx="7904214" cy="531041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669171" y="6534083"/>
              <a:ext cx="1954852" cy="283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/>
                <a:t>https://www.eff.org/ai/metrics</a:t>
              </a:r>
            </a:p>
          </p:txBody>
        </p:sp>
      </p:grpSp>
      <p:pic>
        <p:nvPicPr>
          <p:cNvPr id="15362" name="Picture 2" descr="CIFAR-10 Python in CSV | Kaggle">
            <a:extLst>
              <a:ext uri="{FF2B5EF4-FFF2-40B4-BE49-F238E27FC236}">
                <a16:creationId xmlns:a16="http://schemas.microsoft.com/office/drawing/2014/main" id="{D6DDB308-6D04-4849-81F4-1ED5BB4C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76" y="1366868"/>
            <a:ext cx="4600237" cy="231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7F59FB-81DB-4A44-8C60-402B77DEFD1A}"/>
              </a:ext>
            </a:extLst>
          </p:cNvPr>
          <p:cNvSpPr/>
          <p:nvPr/>
        </p:nvSpPr>
        <p:spPr>
          <a:xfrm>
            <a:off x="837536" y="5867516"/>
            <a:ext cx="102227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(source) </a:t>
            </a:r>
            <a:r>
              <a:rPr lang="ko-KR" altLang="en-US" sz="1100"/>
              <a:t>https://www.eff.org/ai/metrics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815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5927D55-2DCB-4E6B-8A87-8508A2F1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70474-C106-4ECF-8B36-D337299D9C5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328FDDE-6EA0-4E18-97AC-8604693E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인공지능 성공 사례 </a:t>
            </a:r>
            <a:r>
              <a:rPr lang="en-US" altLang="ko-KR"/>
              <a:t>: </a:t>
            </a:r>
            <a:r>
              <a:rPr lang="ko-KR" altLang="en-US"/>
              <a:t>딥마인드 강화학습 </a:t>
            </a:r>
            <a:r>
              <a:rPr lang="en-US" altLang="ko-KR"/>
              <a:t>(</a:t>
            </a:r>
            <a:r>
              <a:rPr lang="en-US" altLang="ko-KR" dirty="0"/>
              <a:t>2015)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36182" y="826277"/>
            <a:ext cx="10046858" cy="4836113"/>
            <a:chOff x="-283210" y="1432408"/>
            <a:chExt cx="10046858" cy="4836113"/>
          </a:xfrm>
        </p:grpSpPr>
        <p:pic>
          <p:nvPicPr>
            <p:cNvPr id="3" name="Picture 6" descr="Image result for atari 2600 bowling dq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3210" y="1432408"/>
              <a:ext cx="4464496" cy="4836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6003278" y="1590145"/>
              <a:ext cx="28065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Google Deep Mind, </a:t>
              </a:r>
              <a:r>
                <a:rPr lang="fr-FR" altLang="ko-KR" sz="14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Nature 2015</a:t>
              </a:r>
              <a:endParaRPr lang="ko-KR" altLang="en-US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46" name="Picture 2" descr="Fig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100" y="3049997"/>
              <a:ext cx="4291548" cy="2112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899592" y="4181747"/>
              <a:ext cx="4176464" cy="11794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788066" y="3212949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 Human level </a:t>
              </a:r>
              <a:endPara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5CC29A-2BF9-4C17-B96A-59955BA52709}"/>
              </a:ext>
            </a:extLst>
          </p:cNvPr>
          <p:cNvSpPr/>
          <p:nvPr/>
        </p:nvSpPr>
        <p:spPr>
          <a:xfrm>
            <a:off x="837536" y="5867516"/>
            <a:ext cx="102227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(source) </a:t>
            </a:r>
            <a:r>
              <a:rPr lang="en-US" altLang="ko-KR" sz="1100"/>
              <a:t>Human-level control through deep reinforcement learning, nature</a:t>
            </a:r>
            <a:r>
              <a:rPr lang="ko-KR" altLang="en-US" sz="1100"/>
              <a:t> </a:t>
            </a:r>
            <a:r>
              <a:rPr lang="en-US" altLang="ko-KR" sz="1100"/>
              <a:t>2015</a:t>
            </a:r>
            <a:r>
              <a:rPr lang="ko-KR" altLang="en-US" sz="1100"/>
              <a:t> </a:t>
            </a:r>
            <a:r>
              <a:rPr lang="en-US" altLang="ko-KR" sz="1100"/>
              <a:t>(Mnih</a:t>
            </a:r>
            <a:r>
              <a:rPr lang="ko-KR" altLang="en-US" sz="1100"/>
              <a:t> </a:t>
            </a:r>
            <a:r>
              <a:rPr lang="en-US" altLang="ko-KR" sz="1100"/>
              <a:t>et.al.)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308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81246" y="855577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81246" y="855577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1988E-2092-44AF-AD63-B22C8523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70474-C106-4ECF-8B36-D337299D9C5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E186276-A3F5-4177-B6C9-2C477071E5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AlphaGo </a:t>
            </a:r>
          </a:p>
          <a:p>
            <a:pPr marL="600075" lvl="1" indent="-257175">
              <a:buFont typeface="+mj-ea"/>
              <a:buAutoNum type="circleNumDbPlain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AlphaGo-Supervised </a:t>
            </a:r>
          </a:p>
          <a:p>
            <a:pPr marL="600075" lvl="1" indent="-257175">
              <a:buFont typeface="+mj-ea"/>
              <a:buAutoNum type="circleNumDbPlain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AlphaGo-Lee</a:t>
            </a:r>
          </a:p>
          <a:p>
            <a:pPr marL="600075" lvl="1" indent="-257175">
              <a:buFont typeface="+mj-ea"/>
              <a:buAutoNum type="circleNumDbPlain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AlphaGo-Zero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9CEDA29-0D5D-464E-8C10-7011030C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인공지능 성공 사례 </a:t>
            </a:r>
            <a:r>
              <a:rPr lang="en-US" altLang="ko-KR"/>
              <a:t>: AlphaGo (2017)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10C1A9-C438-4E26-A960-6EF7FD31C05C}"/>
              </a:ext>
            </a:extLst>
          </p:cNvPr>
          <p:cNvGrpSpPr/>
          <p:nvPr/>
        </p:nvGrpSpPr>
        <p:grpSpPr>
          <a:xfrm>
            <a:off x="2324024" y="1542471"/>
            <a:ext cx="7828799" cy="4614765"/>
            <a:chOff x="1300692" y="1460999"/>
            <a:chExt cx="10438399" cy="615302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" t="10243" r="64939"/>
            <a:stretch/>
          </p:blipFill>
          <p:spPr bwMode="auto">
            <a:xfrm>
              <a:off x="5880740" y="1463409"/>
              <a:ext cx="5858351" cy="543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519" y="3985793"/>
              <a:ext cx="4095180" cy="2504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300692" y="1460999"/>
              <a:ext cx="24630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2B4553-3992-4A25-9B46-4FD2CBC4D69C}"/>
                </a:ext>
              </a:extLst>
            </p:cNvPr>
            <p:cNvSpPr/>
            <p:nvPr/>
          </p:nvSpPr>
          <p:spPr>
            <a:xfrm>
              <a:off x="3361033" y="7285725"/>
              <a:ext cx="7138476" cy="3282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00" kern="0" spc="-38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(Source) </a:t>
              </a:r>
              <a:r>
                <a:rPr lang="en-US" altLang="ko-KR" sz="1000" kern="0" spc="-38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Mastering the game of Go without human knowledge , David Silver, et al. Nature(2017)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317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8932E8-F86A-42B5-9025-2B1ACED6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9C7125-6423-43D0-B617-03856FE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인공지능 성공 사례 </a:t>
            </a:r>
            <a:r>
              <a:rPr lang="en-US" altLang="ko-KR"/>
              <a:t>: ChatGPT</a:t>
            </a:r>
            <a:endParaRPr lang="ko-KR" altLang="en-US"/>
          </a:p>
        </p:txBody>
      </p:sp>
      <p:pic>
        <p:nvPicPr>
          <p:cNvPr id="6146" name="Picture 2" descr="How ChatGPT really works, explained for non-technical people | by Guodong  (Troy) Zhao | Feb, 2023 | Bootcamp">
            <a:extLst>
              <a:ext uri="{FF2B5EF4-FFF2-40B4-BE49-F238E27FC236}">
                <a16:creationId xmlns:a16="http://schemas.microsoft.com/office/drawing/2014/main" id="{C83625BB-6E35-4B44-ABE5-4F44750ECC4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62" y="1449830"/>
            <a:ext cx="8447676" cy="395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40A9EE-0C6A-420C-A066-33FEAD0E9DF4}"/>
              </a:ext>
            </a:extLst>
          </p:cNvPr>
          <p:cNvSpPr/>
          <p:nvPr/>
        </p:nvSpPr>
        <p:spPr>
          <a:xfrm>
            <a:off x="1982525" y="5930954"/>
            <a:ext cx="96820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https://bootcamp.uxdesign.cc/how-chatgpt-really-works-explained-for-non-technical-people-71efb078a5c9?gi=8e09468637c6</a:t>
            </a:r>
          </a:p>
        </p:txBody>
      </p:sp>
    </p:spTree>
    <p:extLst>
      <p:ext uri="{BB962C8B-B14F-4D97-AF65-F5344CB8AC3E}">
        <p14:creationId xmlns:p14="http://schemas.microsoft.com/office/powerpoint/2010/main" val="544655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E1B84C-BBF4-4A85-9B60-D2C02731C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및 </a:t>
            </a:r>
            <a:r>
              <a:rPr lang="ko-KR" altLang="en-US" dirty="0" err="1"/>
              <a:t>코랩</a:t>
            </a:r>
            <a:r>
              <a:rPr lang="ko-KR" altLang="en-US" dirty="0"/>
              <a:t> 소개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D4F11A-18EC-4F88-B714-F39A1722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16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31C3A-858E-45B5-B721-073C953A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70474-C106-4ECF-8B36-D337299D9C5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인공지능의 분류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02948" y="1004163"/>
            <a:ext cx="7413921" cy="4972784"/>
            <a:chOff x="1411440" y="1159901"/>
            <a:chExt cx="8638546" cy="5039696"/>
          </a:xfrm>
        </p:grpSpPr>
        <p:pic>
          <p:nvPicPr>
            <p:cNvPr id="1026" name="Picture 2" descr="Related image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440" y="1159901"/>
              <a:ext cx="8638546" cy="431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2355345" y="5950063"/>
              <a:ext cx="7162800" cy="249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</a:t>
              </a:r>
              <a:r>
                <a:rPr lang="en-US" altLang="ko-KR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https://www.eyerys.com/articles/paving-roads-artificial-intelligence-its-either-us-or-them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40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2A233F-E3AC-4BE2-839E-1642CDAA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5A916-2D97-44EF-A1C6-EB043167F2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ko-KR" altLang="en-US" dirty="0"/>
              <a:t>교육</a:t>
            </a:r>
            <a:r>
              <a:rPr lang="en-US" altLang="ko-KR" dirty="0"/>
              <a:t>: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빅데이터</a:t>
            </a:r>
            <a:r>
              <a:rPr lang="en-US" altLang="ko-KR" dirty="0"/>
              <a:t>, MPI/OpenMP, CUDA, OpenCL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 err="1"/>
              <a:t>딥러닝</a:t>
            </a:r>
            <a:r>
              <a:rPr lang="ko-KR" altLang="en-US" dirty="0"/>
              <a:t> 워크숍 개최 </a:t>
            </a:r>
            <a:r>
              <a:rPr lang="en-US" altLang="ko-KR" dirty="0"/>
              <a:t>(2015) </a:t>
            </a:r>
          </a:p>
          <a:p>
            <a:pPr lvl="1"/>
            <a:r>
              <a:rPr lang="ko-KR" altLang="en-US" dirty="0"/>
              <a:t>한국교통학회 </a:t>
            </a:r>
            <a:r>
              <a:rPr lang="ko-KR" altLang="en-US" dirty="0" err="1"/>
              <a:t>텐서플로우</a:t>
            </a:r>
            <a:r>
              <a:rPr lang="ko-KR" altLang="en-US" dirty="0"/>
              <a:t> 튜토리얼 강좌 </a:t>
            </a:r>
            <a:r>
              <a:rPr lang="en-US" altLang="ko-KR" dirty="0"/>
              <a:t>(2016~2018)</a:t>
            </a:r>
          </a:p>
          <a:p>
            <a:pPr lvl="1"/>
            <a:r>
              <a:rPr lang="ko-KR" altLang="en-US" dirty="0"/>
              <a:t>교통학회</a:t>
            </a:r>
            <a:r>
              <a:rPr lang="en-US" altLang="ko-KR" dirty="0"/>
              <a:t>/KIRD/KISTI </a:t>
            </a:r>
            <a:r>
              <a:rPr lang="ko-KR" altLang="en-US" dirty="0"/>
              <a:t>과학데이터스쿨 강의 진행 </a:t>
            </a:r>
            <a:r>
              <a:rPr lang="en-US" altLang="ko-KR" dirty="0"/>
              <a:t>(2018~2022)</a:t>
            </a:r>
          </a:p>
          <a:p>
            <a:pPr lvl="1"/>
            <a:r>
              <a:rPr lang="ko-KR" altLang="en-US" dirty="0"/>
              <a:t>교통 빅데이터 교육 </a:t>
            </a:r>
            <a:r>
              <a:rPr lang="en-US" altLang="ko-KR" dirty="0"/>
              <a:t>(2022)</a:t>
            </a:r>
          </a:p>
          <a:p>
            <a:pPr lvl="1"/>
            <a:r>
              <a:rPr lang="en-US" altLang="ko-KR" dirty="0"/>
              <a:t>UST </a:t>
            </a:r>
            <a:r>
              <a:rPr lang="ko-KR" altLang="en-US" dirty="0"/>
              <a:t>인공지능 </a:t>
            </a:r>
            <a:r>
              <a:rPr lang="ko-KR" altLang="en-US" dirty="0" err="1"/>
              <a:t>특론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전공필수</a:t>
            </a:r>
            <a:r>
              <a:rPr lang="en-US" altLang="ko-KR" dirty="0"/>
              <a:t>) (2022)</a:t>
            </a:r>
          </a:p>
          <a:p>
            <a:pPr lvl="1"/>
            <a:r>
              <a:rPr lang="en-US" altLang="ko-KR" dirty="0"/>
              <a:t>UST</a:t>
            </a:r>
            <a:r>
              <a:rPr lang="ko-KR" altLang="en-US" dirty="0"/>
              <a:t> 인공지능 이해 </a:t>
            </a:r>
            <a:r>
              <a:rPr lang="en-US" altLang="ko-KR" dirty="0"/>
              <a:t>(</a:t>
            </a:r>
            <a:r>
              <a:rPr lang="ko-KR" altLang="en-US" dirty="0"/>
              <a:t>교양</a:t>
            </a:r>
            <a:r>
              <a:rPr lang="en-US" altLang="ko-KR" dirty="0"/>
              <a:t>) (2021~2022)</a:t>
            </a:r>
          </a:p>
          <a:p>
            <a:pPr lvl="1"/>
            <a:r>
              <a:rPr lang="en-US" altLang="ko-KR" dirty="0"/>
              <a:t>UST </a:t>
            </a:r>
            <a:r>
              <a:rPr lang="ko-KR" altLang="en-US" dirty="0"/>
              <a:t>기계학습의 이해</a:t>
            </a:r>
            <a:r>
              <a:rPr lang="en-US" altLang="ko-KR" dirty="0"/>
              <a:t>, </a:t>
            </a:r>
            <a:r>
              <a:rPr lang="ko-KR" altLang="en-US" dirty="0"/>
              <a:t>인공지능 기초 </a:t>
            </a:r>
            <a:r>
              <a:rPr lang="en-US" altLang="ko-KR" dirty="0"/>
              <a:t>(2019~2022)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참고자료 </a:t>
            </a:r>
            <a:endParaRPr lang="en-US" altLang="ko-KR" dirty="0"/>
          </a:p>
          <a:p>
            <a:pPr lvl="1"/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r>
              <a:rPr lang="ko-KR" altLang="en-US" dirty="0"/>
              <a:t> 강의 자료 모음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(github.com/</a:t>
            </a:r>
            <a:r>
              <a:rPr lang="en-US" altLang="ko-KR" dirty="0" err="1"/>
              <a:t>hongsuk.yi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1765507-C09A-4BEC-B2D7-4A388C9E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강사소개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0041D-C230-46E7-89C4-1DE178EA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252" y="2587273"/>
            <a:ext cx="4226482" cy="30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4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543150-8AE3-4F08-A9E7-EF8A1E8F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9B5AF7-7062-4DC6-8F83-F4707FF6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딥러닝과 머신러닝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76F88-7D3A-40C3-B27E-F105D279C79B}"/>
              </a:ext>
            </a:extLst>
          </p:cNvPr>
          <p:cNvSpPr/>
          <p:nvPr/>
        </p:nvSpPr>
        <p:spPr>
          <a:xfrm>
            <a:off x="868350" y="5982758"/>
            <a:ext cx="107000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</a:rPr>
              <a:t>https://www.ait.de/en/deep-learning/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1508" name="Picture 4" descr="https://www.ait.de/wp-content/uploads/2022/01/Vergleich-Machine-Learning-Deep-Learning-1024x768.png">
            <a:extLst>
              <a:ext uri="{FF2B5EF4-FFF2-40B4-BE49-F238E27FC236}">
                <a16:creationId xmlns:a16="http://schemas.microsoft.com/office/drawing/2014/main" id="{C00F82FA-9872-409F-9DB1-57F8D7633C07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881" y="8445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484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00AE3C-600D-4B47-B773-602E0129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D5E75D8-5287-4F39-AD0B-3F1ECEDE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머신러닝 학습 과정 </a:t>
            </a:r>
            <a:r>
              <a:rPr lang="en-US" altLang="ko-KR"/>
              <a:t>: </a:t>
            </a:r>
            <a:r>
              <a:rPr lang="ko-KR" altLang="en-US"/>
              <a:t>특성추출 </a:t>
            </a:r>
          </a:p>
        </p:txBody>
      </p:sp>
      <p:pic>
        <p:nvPicPr>
          <p:cNvPr id="3074" name="Picture 2" descr="딥러닝 텐서플로 교과서: 1.2.1 머신 러닝 학습 과정">
            <a:extLst>
              <a:ext uri="{FF2B5EF4-FFF2-40B4-BE49-F238E27FC236}">
                <a16:creationId xmlns:a16="http://schemas.microsoft.com/office/drawing/2014/main" id="{FC7AAC50-8F19-46E8-9B69-290DD9D2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07" y="1000900"/>
            <a:ext cx="8063909" cy="44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5AF285-7B6A-4FBD-9175-83CF0FADF6F4}"/>
              </a:ext>
            </a:extLst>
          </p:cNvPr>
          <p:cNvSpPr/>
          <p:nvPr/>
        </p:nvSpPr>
        <p:spPr>
          <a:xfrm>
            <a:off x="3340465" y="5857100"/>
            <a:ext cx="4685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이미지 출처</a:t>
            </a:r>
            <a:r>
              <a:rPr lang="en-US" altLang="ko-KR"/>
              <a:t>: </a:t>
            </a:r>
            <a:r>
              <a:rPr lang="ko-KR" altLang="en-US"/>
              <a:t>https://thebook.io/080263/0006/</a:t>
            </a:r>
          </a:p>
        </p:txBody>
      </p:sp>
    </p:spTree>
    <p:extLst>
      <p:ext uri="{BB962C8B-B14F-4D97-AF65-F5344CB8AC3E}">
        <p14:creationId xmlns:p14="http://schemas.microsoft.com/office/powerpoint/2010/main" val="1500695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6688F-0DEF-4607-88FA-21D9D973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009179-AC90-4774-BF22-B87B6DE1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Pandas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7E713-6832-425E-9F03-A20CD2064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3" r="29035" b="75468"/>
          <a:stretch/>
        </p:blipFill>
        <p:spPr>
          <a:xfrm>
            <a:off x="6879357" y="1146420"/>
            <a:ext cx="3250606" cy="631535"/>
          </a:xfrm>
          <a:prstGeom prst="rect">
            <a:avLst/>
          </a:prstGeom>
        </p:spPr>
      </p:pic>
      <p:pic>
        <p:nvPicPr>
          <p:cNvPr id="4" name="Picture 2" descr="Python, 데이터분석] 파이썬 판다스(Python Pandas), 시리즈(Series), 데이터프레임(Python Dataframe)">
            <a:extLst>
              <a:ext uri="{FF2B5EF4-FFF2-40B4-BE49-F238E27FC236}">
                <a16:creationId xmlns:a16="http://schemas.microsoft.com/office/drawing/2014/main" id="{F218C501-F193-48F7-9C28-1CCFF1BE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21" y="2231432"/>
            <a:ext cx="6572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C3847-43E3-4CD5-86B8-8E56C9A1019A}"/>
              </a:ext>
            </a:extLst>
          </p:cNvPr>
          <p:cNvSpPr txBox="1"/>
          <p:nvPr/>
        </p:nvSpPr>
        <p:spPr>
          <a:xfrm>
            <a:off x="1158387" y="1146420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FF0000"/>
                </a:solidFill>
              </a:rPr>
              <a:t>Import pandas as pd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10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C72E3-6BEF-422D-A04E-F3902FD5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889609-8134-45A6-9F22-69904CE3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endParaRPr lang="ko-KR" altLang="en-US" dirty="0"/>
          </a:p>
        </p:txBody>
      </p:sp>
      <p:pic>
        <p:nvPicPr>
          <p:cNvPr id="1026" name="Picture 2" descr="Tips About Numpy Arrays – Predictive Hacks">
            <a:extLst>
              <a:ext uri="{FF2B5EF4-FFF2-40B4-BE49-F238E27FC236}">
                <a16:creationId xmlns:a16="http://schemas.microsoft.com/office/drawing/2014/main" id="{84858D51-163F-4F57-8CA0-6730CCB1D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940" y="2873788"/>
            <a:ext cx="3934779" cy="219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mpy Archives - Neuraspike">
            <a:extLst>
              <a:ext uri="{FF2B5EF4-FFF2-40B4-BE49-F238E27FC236}">
                <a16:creationId xmlns:a16="http://schemas.microsoft.com/office/drawing/2014/main" id="{B47A8E02-3226-4161-A85F-89AB878C1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27549" r="7206" b="32449"/>
          <a:stretch/>
        </p:blipFill>
        <p:spPr bwMode="auto">
          <a:xfrm>
            <a:off x="8107968" y="961244"/>
            <a:ext cx="2572453" cy="99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ython newbie: importing numpy module in eclipse - Stack Overflow">
            <a:extLst>
              <a:ext uri="{FF2B5EF4-FFF2-40B4-BE49-F238E27FC236}">
                <a16:creationId xmlns:a16="http://schemas.microsoft.com/office/drawing/2014/main" id="{B8FD5C29-1A30-4B0B-A70D-2DF45D428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15" y="1728948"/>
            <a:ext cx="6014836" cy="369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16F84-4194-465C-9389-176CA704384A}"/>
              </a:ext>
            </a:extLst>
          </p:cNvPr>
          <p:cNvSpPr txBox="1"/>
          <p:nvPr/>
        </p:nvSpPr>
        <p:spPr>
          <a:xfrm>
            <a:off x="1156209" y="837057"/>
            <a:ext cx="3135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FF0000"/>
                </a:solidFill>
              </a:rPr>
              <a:t>Import numpy as np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32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0EA9B-3062-4D8A-BBAA-D29706D6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889609-8134-45A6-9F22-69904CE3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Matplotlib</a:t>
            </a:r>
            <a:endParaRPr lang="ko-KR" altLang="en-US" dirty="0"/>
          </a:p>
        </p:txBody>
      </p:sp>
      <p:pic>
        <p:nvPicPr>
          <p:cNvPr id="2050" name="Picture 2" descr="Python Matplotlib Exercise">
            <a:extLst>
              <a:ext uri="{FF2B5EF4-FFF2-40B4-BE49-F238E27FC236}">
                <a16:creationId xmlns:a16="http://schemas.microsoft.com/office/drawing/2014/main" id="{866FD238-1E9E-4C51-B1FD-DC34D139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25" y="2385737"/>
            <a:ext cx="4400555" cy="23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0E193D-1422-4B20-A82D-43D573EA5838}"/>
              </a:ext>
            </a:extLst>
          </p:cNvPr>
          <p:cNvSpPr txBox="1"/>
          <p:nvPr/>
        </p:nvSpPr>
        <p:spPr>
          <a:xfrm>
            <a:off x="762603" y="1044863"/>
            <a:ext cx="466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FF0000"/>
                </a:solidFill>
              </a:rPr>
              <a:t>Import matplotlib.pyplot as plt</a:t>
            </a:r>
            <a:endParaRPr lang="ko-KR" altLang="en-US" sz="2800">
              <a:solidFill>
                <a:srgbClr val="FF0000"/>
              </a:solidFill>
            </a:endParaRPr>
          </a:p>
        </p:txBody>
      </p:sp>
      <p:pic>
        <p:nvPicPr>
          <p:cNvPr id="6146" name="Picture 2" descr="https://editor.analyticsvidhya.com/uploads/6133521.PNG">
            <a:extLst>
              <a:ext uri="{FF2B5EF4-FFF2-40B4-BE49-F238E27FC236}">
                <a16:creationId xmlns:a16="http://schemas.microsoft.com/office/drawing/2014/main" id="{753D95A2-D415-4F9D-8605-9032B8AE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30" y="1173326"/>
            <a:ext cx="5278750" cy="47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355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DB035B-05BA-4AEA-8F08-C240C4F9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Scikit-learn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71147-61C7-44DE-9729-C014DC11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404" y="2134349"/>
            <a:ext cx="6021379" cy="31734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12F341-559D-402D-B370-BF036723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74" y="1096124"/>
            <a:ext cx="3857625" cy="10382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256AEF-BBDE-4B3A-83AF-39D9815D3A04}"/>
              </a:ext>
            </a:extLst>
          </p:cNvPr>
          <p:cNvSpPr/>
          <p:nvPr/>
        </p:nvSpPr>
        <p:spPr>
          <a:xfrm>
            <a:off x="5133133" y="10961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파이썬 머신러닝 중에서 가장 많이 사용되는 라이브러리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819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E3E2F8-A786-4A14-B9CB-8C5B8430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A177FFE-E0E8-475A-9DE1-AC763638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Keras and Tensorflow</a:t>
            </a:r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728124D-693A-41FA-A9CD-33A4F502C69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477956" y="1486894"/>
            <a:ext cx="8279614" cy="34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EFA933-8605-444F-9817-D9BFFA59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E2A281D-F7CB-4C06-A924-AA8883DD669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atinLnBrk="0"/>
            <a:r>
              <a:rPr lang="en-US" altLang="ko-KR"/>
              <a:t>Colaboratory</a:t>
            </a:r>
            <a:r>
              <a:rPr lang="ko-KR" altLang="en-US"/>
              <a:t>는  완전히 클라우드에서 실행되는 무료 </a:t>
            </a:r>
            <a:r>
              <a:rPr lang="en-US" altLang="ko-KR"/>
              <a:t>Jupyter </a:t>
            </a:r>
            <a:r>
              <a:rPr lang="ko-KR" altLang="en-US"/>
              <a:t>노트 환경</a:t>
            </a:r>
            <a:endParaRPr lang="en-US" altLang="ko-KR"/>
          </a:p>
          <a:p>
            <a:pPr lvl="1" latinLnBrk="0"/>
            <a:r>
              <a:rPr lang="ko-KR" altLang="en-US"/>
              <a:t>즉</a:t>
            </a:r>
            <a:r>
              <a:rPr lang="en-US" altLang="ko-KR"/>
              <a:t>, </a:t>
            </a:r>
            <a:r>
              <a:rPr lang="ko-KR" altLang="en-US" b="1"/>
              <a:t>브라우저에서 클라우드 환경을 이용해 </a:t>
            </a:r>
            <a:r>
              <a:rPr lang="en-US" altLang="ko-KR" b="1"/>
              <a:t>Python</a:t>
            </a:r>
            <a:r>
              <a:rPr lang="ko-KR" altLang="en-US" b="1"/>
              <a:t> 코드를 실행할 수 있으며</a:t>
            </a:r>
            <a:r>
              <a:rPr lang="en-US" altLang="ko-KR" b="1"/>
              <a:t>, </a:t>
            </a:r>
            <a:r>
              <a:rPr lang="ko-KR" altLang="en-US" b="1"/>
              <a:t> </a:t>
            </a:r>
            <a:endParaRPr lang="en-US" altLang="ko-KR" b="1"/>
          </a:p>
          <a:p>
            <a:pPr lvl="1" latinLnBrk="0"/>
            <a:r>
              <a:rPr lang="ko-KR" altLang="en-US" b="1"/>
              <a:t>무료로 </a:t>
            </a:r>
            <a:r>
              <a:rPr lang="en-US" altLang="ko-KR" b="1"/>
              <a:t>GPU</a:t>
            </a:r>
            <a:r>
              <a:rPr lang="ko-KR" altLang="en-US" b="1"/>
              <a:t>와 </a:t>
            </a:r>
            <a:r>
              <a:rPr lang="en-US" altLang="ko-KR" b="1"/>
              <a:t>TPU</a:t>
            </a:r>
            <a:r>
              <a:rPr lang="ko-KR" altLang="en-US" b="1"/>
              <a:t> 등의 컴퓨팅 자원을 함께 사용할 수 있다</a:t>
            </a:r>
            <a:r>
              <a:rPr lang="en-US" altLang="ko-KR" b="1"/>
              <a:t>.  </a:t>
            </a:r>
          </a:p>
          <a:p>
            <a:pPr lvl="1" latinLnBrk="0"/>
            <a:r>
              <a:rPr lang="en-US" altLang="ko-KR"/>
              <a:t>Colaboratory</a:t>
            </a:r>
            <a:r>
              <a:rPr lang="ko-KR" altLang="en-US"/>
              <a:t>를 사용하면 브라우저를 통해 무료로 코드를 작성 및 실행하고</a:t>
            </a:r>
            <a:endParaRPr lang="en-US" altLang="ko-KR"/>
          </a:p>
          <a:p>
            <a:pPr lvl="1" latinLnBrk="0"/>
            <a:r>
              <a:rPr lang="ko-KR" altLang="en-US"/>
              <a:t>분석을 저장 및 공유하며</a:t>
            </a:r>
            <a:r>
              <a:rPr lang="en-US" altLang="ko-KR"/>
              <a:t>, </a:t>
            </a:r>
            <a:r>
              <a:rPr lang="ko-KR" altLang="en-US"/>
              <a:t>강력한 컴퓨팅 리소스를 이용할 수 있습니다</a:t>
            </a:r>
            <a:r>
              <a:rPr lang="en-US" altLang="ko-KR"/>
              <a:t>.</a:t>
            </a:r>
          </a:p>
          <a:p>
            <a:r>
              <a:rPr lang="en-US" altLang="ko-KR" b="1"/>
              <a:t>Google Colaboratory </a:t>
            </a:r>
            <a:r>
              <a:rPr lang="ko-KR" altLang="en-US" b="1"/>
              <a:t>접속하기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D52CB80-858F-4B84-A747-A96DCE5B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코랩 </a:t>
            </a:r>
            <a:r>
              <a:rPr lang="en-US" altLang="ko-KR"/>
              <a:t>Colab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BA72E3-B2DF-4BF6-AE78-D41CB5C2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8" y="3390001"/>
            <a:ext cx="6212408" cy="1875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BE03A6-811B-4F02-915B-E55F2DA5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022" y="3639539"/>
            <a:ext cx="3374802" cy="14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1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F537D0-0680-4AC8-952A-F4BB47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CE8769-4E5E-4F2F-8B30-E60F63B87E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atinLnBrk="0"/>
            <a:r>
              <a:rPr lang="en-US" altLang="ko-KR"/>
              <a:t>Google Colab </a:t>
            </a:r>
            <a:r>
              <a:rPr lang="ko-KR" altLang="en-US"/>
              <a:t>스펙</a:t>
            </a:r>
            <a:endParaRPr lang="en-US" altLang="ko-KR"/>
          </a:p>
          <a:p>
            <a:pPr lvl="1" latinLnBrk="0"/>
            <a:r>
              <a:rPr lang="en-US" altLang="ko-KR"/>
              <a:t>CPU : </a:t>
            </a:r>
            <a:r>
              <a:rPr lang="ko-KR" altLang="en-US"/>
              <a:t>제온</a:t>
            </a:r>
          </a:p>
          <a:p>
            <a:pPr lvl="1" latinLnBrk="0"/>
            <a:r>
              <a:rPr lang="en-US" altLang="ko-KR"/>
              <a:t>Memory : 13GB</a:t>
            </a:r>
          </a:p>
          <a:p>
            <a:pPr lvl="1" latinLnBrk="0"/>
            <a:r>
              <a:rPr lang="en-US" altLang="ko-KR"/>
              <a:t>HDD : 320GB</a:t>
            </a:r>
          </a:p>
          <a:p>
            <a:pPr lvl="1" latinLnBrk="0"/>
            <a:r>
              <a:rPr lang="en-US" altLang="ko-KR"/>
              <a:t>GPU : NVIDIA Tesla K80</a:t>
            </a:r>
          </a:p>
          <a:p>
            <a:pPr latinLnBrk="0"/>
            <a:r>
              <a:rPr lang="ko-KR" altLang="en-US"/>
              <a:t>파일 생성</a:t>
            </a:r>
            <a:r>
              <a:rPr lang="en-US" altLang="ko-KR"/>
              <a:t>/</a:t>
            </a:r>
            <a:r>
              <a:rPr lang="ko-KR" altLang="en-US"/>
              <a:t>접근 방법</a:t>
            </a:r>
            <a:endParaRPr lang="en-US" altLang="ko-KR"/>
          </a:p>
          <a:p>
            <a:pPr lvl="1" latinLnBrk="0"/>
            <a:r>
              <a:rPr lang="ko-KR" altLang="en-US"/>
              <a:t>개인 구글 개정으로 접근</a:t>
            </a:r>
            <a:endParaRPr lang="en-US" altLang="ko-KR"/>
          </a:p>
          <a:p>
            <a:pPr lvl="1" latinLnBrk="0"/>
            <a:r>
              <a:rPr lang="en-US" altLang="ko-KR">
                <a:hlinkClick r:id="rId2"/>
              </a:rPr>
              <a:t>https://colab.research.google.com</a:t>
            </a:r>
            <a:r>
              <a:rPr lang="en-US" altLang="ko-KR"/>
              <a:t> </a:t>
            </a:r>
            <a:r>
              <a:rPr lang="ko-KR" altLang="en-US"/>
              <a:t>접속 </a:t>
            </a:r>
            <a:endParaRPr lang="en-US" altLang="ko-KR"/>
          </a:p>
          <a:p>
            <a:pPr lvl="1" latinLnBrk="0"/>
            <a:r>
              <a:rPr lang="en-US" altLang="ko-KR"/>
              <a:t>GOOGLE </a:t>
            </a:r>
            <a:r>
              <a:rPr lang="ko-KR" altLang="en-US"/>
              <a:t>새드라이브 </a:t>
            </a:r>
            <a:r>
              <a:rPr lang="en-US" altLang="ko-KR"/>
              <a:t>PYTHON </a:t>
            </a:r>
            <a:r>
              <a:rPr lang="ko-KR" altLang="en-US"/>
              <a:t>노트탭 선택 </a:t>
            </a:r>
            <a:endParaRPr lang="en-US" altLang="ko-KR"/>
          </a:p>
          <a:p>
            <a:pPr lvl="1" latinLnBrk="0"/>
            <a:r>
              <a:rPr lang="ko-KR" altLang="en-US"/>
              <a:t>실습은</a:t>
            </a:r>
            <a:r>
              <a:rPr lang="en-US" altLang="ko-KR"/>
              <a:t>python3</a:t>
            </a:r>
            <a:r>
              <a:rPr lang="ko-KR" altLang="en-US"/>
              <a:t>로 진행할 예정</a:t>
            </a:r>
            <a:r>
              <a:rPr lang="en-US" altLang="ko-KR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F0B6DA7-2FB2-4711-9BB6-72A424F6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Google Colab </a:t>
            </a:r>
            <a:r>
              <a:rPr lang="ko-KR" altLang="en-US"/>
              <a:t>스펙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BDA18-2415-434D-857F-DFD87602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35" y="978740"/>
            <a:ext cx="4250477" cy="29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12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FB23F6-43A9-481D-A351-1E058804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0ED422C-6057-4DB4-9332-D1CDDCDC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코랩 사용법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36441-191F-4A2B-BBF5-EF5A54E3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852137"/>
            <a:ext cx="74295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3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ACB2620-A651-4143-BBE9-B68F6509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/>
              <a:t>전공강좌 강의계획서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B9B8F9A-7708-455B-9D76-34B6045B6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pPr fontAlgn="base" latinLnBrk="0"/>
            <a:r>
              <a:rPr lang="ko-KR" altLang="en-US" dirty="0"/>
              <a:t>강좌의 특성 및 학습목적</a:t>
            </a:r>
            <a:endParaRPr lang="en-US" altLang="ko-KR" dirty="0"/>
          </a:p>
          <a:p>
            <a:pPr lvl="1" fontAlgn="base" latinLnBrk="0"/>
            <a:r>
              <a:rPr lang="ko-KR" altLang="en-US" dirty="0"/>
              <a:t>인공지능 기술에 대한 기초지식 및 활용역량 배양을 목적</a:t>
            </a:r>
            <a:endParaRPr lang="en-US" altLang="ko-KR" dirty="0"/>
          </a:p>
          <a:p>
            <a:pPr lvl="1" fontAlgn="base" latinLnBrk="0"/>
            <a:r>
              <a:rPr lang="ko-KR" altLang="en-US" dirty="0" err="1"/>
              <a:t>머신러닝부터</a:t>
            </a:r>
            <a:r>
              <a:rPr lang="ko-KR" altLang="en-US" dirty="0"/>
              <a:t> 심층 신경망까지 개념과 이론을 소개</a:t>
            </a:r>
            <a:endParaRPr lang="en-US" altLang="ko-KR" dirty="0"/>
          </a:p>
          <a:p>
            <a:pPr lvl="1" fontAlgn="base" latinLnBrk="0"/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패키지를 활용해 실습</a:t>
            </a:r>
          </a:p>
          <a:p>
            <a:pPr fontAlgn="base" latinLnBrk="0"/>
            <a:r>
              <a:rPr lang="ko-KR" altLang="en-US" dirty="0"/>
              <a:t>본 강좌의 대상</a:t>
            </a:r>
          </a:p>
          <a:p>
            <a:pPr lvl="1" fontAlgn="base" latinLnBrk="0"/>
            <a:r>
              <a:rPr lang="en-US" altLang="ko-KR" dirty="0"/>
              <a:t>Python </a:t>
            </a:r>
            <a:r>
              <a:rPr lang="ko-KR" altLang="en-US" dirty="0"/>
              <a:t>언어에 대한 기초지식 및 프로그램 경험자</a:t>
            </a:r>
            <a:endParaRPr lang="en-US" altLang="ko-KR" dirty="0"/>
          </a:p>
          <a:p>
            <a:pPr lvl="1" fontAlgn="base" latinLnBrk="0"/>
            <a:r>
              <a:rPr lang="ko-KR" altLang="en-US" dirty="0"/>
              <a:t>기계학습 또는 </a:t>
            </a:r>
            <a:r>
              <a:rPr lang="ko-KR" altLang="en-US" dirty="0" err="1"/>
              <a:t>딥러닝에</a:t>
            </a:r>
            <a:r>
              <a:rPr lang="ko-KR" altLang="en-US" dirty="0"/>
              <a:t> 대한 사전 지식이 없는 학생</a:t>
            </a:r>
          </a:p>
        </p:txBody>
      </p:sp>
    </p:spTree>
    <p:extLst>
      <p:ext uri="{BB962C8B-B14F-4D97-AF65-F5344CB8AC3E}">
        <p14:creationId xmlns:p14="http://schemas.microsoft.com/office/powerpoint/2010/main" val="2353312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FB23F6-43A9-481D-A351-1E058804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0ED422C-6057-4DB4-9332-D1CDDCDC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코랩 사용법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38A98E-50CF-4536-A655-F1292280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46" y="976399"/>
            <a:ext cx="85058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1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FB23F6-43A9-481D-A351-1E058804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0ED422C-6057-4DB4-9332-D1CDDCDC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코랩 사용법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9DC405-ADA9-43D7-861C-1A980B12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90" y="1008339"/>
            <a:ext cx="89630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6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FB23F6-43A9-481D-A351-1E058804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0ED422C-6057-4DB4-9332-D1CDDCDC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ko-KR" altLang="en-US"/>
              <a:t>런타임 유형 </a:t>
            </a:r>
            <a:r>
              <a:rPr lang="en-US" altLang="ko-KR"/>
              <a:t>GPU, TPU </a:t>
            </a:r>
            <a:r>
              <a:rPr lang="ko-KR" altLang="en-US"/>
              <a:t>설정하기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5EB10-B514-43A3-A9E6-6C27A08D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3" y="1006129"/>
            <a:ext cx="6028293" cy="4845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085545-EB3F-4B05-8572-CBC9A562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66" y="2035379"/>
            <a:ext cx="5695134" cy="35349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BDF51B0-7538-4D88-A815-9ECB2D1106E5}"/>
              </a:ext>
            </a:extLst>
          </p:cNvPr>
          <p:cNvSpPr/>
          <p:nvPr/>
        </p:nvSpPr>
        <p:spPr>
          <a:xfrm>
            <a:off x="7070675" y="1040995"/>
            <a:ext cx="3017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Colab</a:t>
            </a:r>
            <a:r>
              <a:rPr lang="ko-KR" altLang="en-US">
                <a:solidFill>
                  <a:srgbClr val="FF0000"/>
                </a:solidFill>
              </a:rPr>
              <a:t>의 </a:t>
            </a:r>
            <a:r>
              <a:rPr lang="en-US" altLang="ko-KR">
                <a:solidFill>
                  <a:srgbClr val="FF0000"/>
                </a:solidFill>
              </a:rPr>
              <a:t>GPU </a:t>
            </a:r>
            <a:r>
              <a:rPr lang="ko-KR" altLang="en-US">
                <a:solidFill>
                  <a:srgbClr val="FF0000"/>
                </a:solidFill>
              </a:rPr>
              <a:t>정보 확인 방법</a:t>
            </a:r>
            <a:r>
              <a:rPr lang="en-US" altLang="ko-KR">
                <a:solidFill>
                  <a:srgbClr val="FF0000"/>
                </a:solidFill>
              </a:rPr>
              <a:t>:</a:t>
            </a:r>
          </a:p>
          <a:p>
            <a:r>
              <a:rPr lang="en-US" altLang="ko-KR">
                <a:solidFill>
                  <a:srgbClr val="FF0000"/>
                </a:solidFill>
              </a:rPr>
              <a:t>!nvidia-smi 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93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64B09B-EC5F-4EEE-A835-1059C1110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VDS(</a:t>
            </a:r>
            <a:r>
              <a:rPr lang="ko-KR" altLang="en-US" dirty="0" err="1"/>
              <a:t>차량검지기</a:t>
            </a:r>
            <a:r>
              <a:rPr lang="en-US" altLang="ko-KR" dirty="0"/>
              <a:t>) </a:t>
            </a:r>
            <a:r>
              <a:rPr lang="ko-KR" altLang="en-US" dirty="0"/>
              <a:t>데이터 가시화</a:t>
            </a:r>
            <a:r>
              <a:rPr lang="en-US" altLang="ko-KR" dirty="0"/>
              <a:t>(I)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4BC48-3895-45F4-B075-8ED7772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341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7BEBFB9-1211-47A2-AAF8-B65978EF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VDS </a:t>
            </a:r>
            <a:r>
              <a:rPr lang="ko-KR" altLang="en-US" dirty="0"/>
              <a:t>데이터 가시화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4AAEB6-8318-4CE8-8AB9-956D78885C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45700" y="6419850"/>
            <a:ext cx="2146300" cy="365125"/>
          </a:xfrm>
          <a:prstGeom prst="rect">
            <a:avLst/>
          </a:prstGeom>
        </p:spPr>
        <p:txBody>
          <a:bodyPr/>
          <a:lstStyle/>
          <a:p>
            <a:fld id="{634DECA5-6CD8-44AF-ACED-5DC73A540B1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7A639-625D-4D47-AC86-A8337B1D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082" y="866095"/>
            <a:ext cx="73723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8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9484-A83F-4FA9-8EC6-DD368EA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VDS </a:t>
            </a:r>
            <a:r>
              <a:rPr lang="ko-KR" altLang="en-US" dirty="0"/>
              <a:t>데이터 가시화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1E44C-799E-4750-B531-1A57B6D8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76" y="993396"/>
            <a:ext cx="7027409" cy="51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21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9484-A83F-4FA9-8EC6-DD368EA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VDS </a:t>
            </a:r>
            <a:r>
              <a:rPr lang="ko-KR" altLang="en-US" dirty="0"/>
              <a:t>데이터 가시화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33FB60-8DCE-4218-A73F-6EFFEAD6731D}"/>
              </a:ext>
            </a:extLst>
          </p:cNvPr>
          <p:cNvGrpSpPr/>
          <p:nvPr/>
        </p:nvGrpSpPr>
        <p:grpSpPr>
          <a:xfrm>
            <a:off x="712202" y="1157117"/>
            <a:ext cx="11089518" cy="4543766"/>
            <a:chOff x="712202" y="1157117"/>
            <a:chExt cx="11089518" cy="45437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3BDC28-05E0-4371-86E4-D2661B0F3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202" y="1157117"/>
              <a:ext cx="5976865" cy="454376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894D5E-A3D6-4208-9589-60DEAC291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57"/>
            <a:stretch/>
          </p:blipFill>
          <p:spPr>
            <a:xfrm>
              <a:off x="7384026" y="2047875"/>
              <a:ext cx="4417694" cy="2384428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D95BE8C-911D-4353-B78E-C593C874BA0C}"/>
                </a:ext>
              </a:extLst>
            </p:cNvPr>
            <p:cNvSpPr/>
            <p:nvPr/>
          </p:nvSpPr>
          <p:spPr>
            <a:xfrm>
              <a:off x="4060723" y="2664542"/>
              <a:ext cx="924232" cy="393290"/>
            </a:xfrm>
            <a:prstGeom prst="ellipse">
              <a:avLst/>
            </a:prstGeom>
            <a:solidFill>
              <a:srgbClr val="CC00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DD08FC9-A172-416E-BFF7-858BF068AAD6}"/>
                </a:ext>
              </a:extLst>
            </p:cNvPr>
            <p:cNvSpPr/>
            <p:nvPr/>
          </p:nvSpPr>
          <p:spPr>
            <a:xfrm>
              <a:off x="1894495" y="2595716"/>
              <a:ext cx="924232" cy="393290"/>
            </a:xfrm>
            <a:prstGeom prst="ellipse">
              <a:avLst/>
            </a:prstGeom>
            <a:solidFill>
              <a:srgbClr val="CC00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3DC1BE8-FAE1-4338-B6D8-FAE1FCC5C70E}"/>
                </a:ext>
              </a:extLst>
            </p:cNvPr>
            <p:cNvSpPr/>
            <p:nvPr/>
          </p:nvSpPr>
          <p:spPr>
            <a:xfrm>
              <a:off x="1647121" y="4709652"/>
              <a:ext cx="1171606" cy="393290"/>
            </a:xfrm>
            <a:prstGeom prst="ellipse">
              <a:avLst/>
            </a:prstGeom>
            <a:solidFill>
              <a:srgbClr val="CC00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FA7E23-C361-4DA6-9748-84901120D288}"/>
                </a:ext>
              </a:extLst>
            </p:cNvPr>
            <p:cNvSpPr/>
            <p:nvPr/>
          </p:nvSpPr>
          <p:spPr>
            <a:xfrm>
              <a:off x="7747673" y="2399071"/>
              <a:ext cx="1171606" cy="393290"/>
            </a:xfrm>
            <a:prstGeom prst="ellipse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043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9484-A83F-4FA9-8EC6-DD368EA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VDS </a:t>
            </a:r>
            <a:r>
              <a:rPr lang="ko-KR" altLang="en-US" dirty="0"/>
              <a:t>데이터 가시화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42282F-EF3D-401C-9B69-40559479C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06"/>
          <a:stretch/>
        </p:blipFill>
        <p:spPr>
          <a:xfrm>
            <a:off x="559824" y="851413"/>
            <a:ext cx="5162550" cy="681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93E945-3618-4B7C-908D-A3BE50708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627"/>
          <a:stretch/>
        </p:blipFill>
        <p:spPr>
          <a:xfrm>
            <a:off x="5987231" y="851413"/>
            <a:ext cx="5547237" cy="68103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0FEBE1-6A7B-4A68-AFA2-543D8EE8D9A2}"/>
              </a:ext>
            </a:extLst>
          </p:cNvPr>
          <p:cNvGrpSpPr/>
          <p:nvPr/>
        </p:nvGrpSpPr>
        <p:grpSpPr>
          <a:xfrm>
            <a:off x="559824" y="1690921"/>
            <a:ext cx="10974644" cy="4799063"/>
            <a:chOff x="559824" y="1690921"/>
            <a:chExt cx="10974644" cy="47990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EBAF2F-8482-4460-9DF1-1D05220FE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390" t="11583"/>
            <a:stretch/>
          </p:blipFill>
          <p:spPr>
            <a:xfrm>
              <a:off x="559824" y="1690921"/>
              <a:ext cx="5427407" cy="4799063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78FC535-E3EE-4E7C-91DB-15BD5B381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077" y="1690921"/>
              <a:ext cx="4996391" cy="4493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5D18879-262C-4058-8B41-8EFD94540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0413" y="1995947"/>
              <a:ext cx="0" cy="3195486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B44CADA-D32D-4567-B110-219640E0CD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045" y="1976282"/>
              <a:ext cx="0" cy="3195486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5E28FEB-8C8F-471D-80EE-81DF79A18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232" y="1995947"/>
              <a:ext cx="0" cy="3195486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9A7BB16-4EA0-42D9-9DDA-B76C72B69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812" y="1995947"/>
              <a:ext cx="0" cy="3195486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11D4159-B759-4EF6-83C3-DA3CD1487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0941" y="1995947"/>
              <a:ext cx="0" cy="3195486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0832FEB-9CC5-440B-878F-38CBD8440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8361" y="1976282"/>
              <a:ext cx="0" cy="3195486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8734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9484-A83F-4FA9-8EC6-DD368EA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VDS </a:t>
            </a:r>
            <a:r>
              <a:rPr lang="ko-KR" altLang="en-US" dirty="0"/>
              <a:t>데이터 가시화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FC87D9-8D1D-4774-9EE3-3C151A90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838" y="1034229"/>
            <a:ext cx="5334000" cy="476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2C4FE-1500-4716-A32B-86E22EEE6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04" y="990268"/>
            <a:ext cx="5114925" cy="5715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C8A2B90-6FF4-498B-ADC7-0701C75AD74F}"/>
              </a:ext>
            </a:extLst>
          </p:cNvPr>
          <p:cNvGrpSpPr/>
          <p:nvPr/>
        </p:nvGrpSpPr>
        <p:grpSpPr>
          <a:xfrm>
            <a:off x="1072829" y="1851766"/>
            <a:ext cx="10492929" cy="4469736"/>
            <a:chOff x="1072829" y="1851766"/>
            <a:chExt cx="10492929" cy="446973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E4F7873-F2DE-42B3-8E42-7B802F5AB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358" y="1851766"/>
              <a:ext cx="4887400" cy="446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1ADA561-ED66-44F2-85CE-83050B5E4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829" y="1859093"/>
              <a:ext cx="4887400" cy="4462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C892A8-4185-4750-9610-D991B0C18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9006" y="1995949"/>
              <a:ext cx="0" cy="335280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439BA3C-B584-4CA8-BC70-69549B6E2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1251" y="1995947"/>
              <a:ext cx="0" cy="335280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B542477-DE3C-4361-892F-66ADEEFAE6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0980" y="1995948"/>
              <a:ext cx="0" cy="335280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2A2D7D4-E924-40A0-BA10-D0CE7F892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3226" y="1995949"/>
              <a:ext cx="0" cy="335280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F904312-2460-4C0C-BA28-9473A910A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877" y="1995947"/>
              <a:ext cx="0" cy="335280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4581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A9484-A83F-4FA9-8EC6-DD368EA4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VDS </a:t>
            </a:r>
            <a:r>
              <a:rPr lang="ko-KR" altLang="en-US" dirty="0"/>
              <a:t>데이터 가시화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7E55A0-85A4-470B-9FB7-1D3D3715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73" y="778361"/>
            <a:ext cx="5314950" cy="581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E6BB63-20FE-4CB0-816A-8DD18DF2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78" y="759311"/>
            <a:ext cx="5562600" cy="6000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00D8A7-5E3B-414B-9368-2A81657DD225}"/>
              </a:ext>
            </a:extLst>
          </p:cNvPr>
          <p:cNvGrpSpPr/>
          <p:nvPr/>
        </p:nvGrpSpPr>
        <p:grpSpPr>
          <a:xfrm>
            <a:off x="612673" y="1479645"/>
            <a:ext cx="11127043" cy="4752192"/>
            <a:chOff x="612673" y="1479645"/>
            <a:chExt cx="11127043" cy="475219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69C3EEA-289F-4719-82CF-1779446EA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374" y="1479646"/>
              <a:ext cx="5213342" cy="4752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8FF973CF-1517-46BB-BFEE-699B2D446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73" y="1479645"/>
              <a:ext cx="5314950" cy="4752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F022130-4300-425A-AD67-A5B6D5E3C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5148" y="1828801"/>
              <a:ext cx="0" cy="944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74D2059-52D6-4E47-82C1-2E37C6683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6696" y="1828801"/>
              <a:ext cx="0" cy="944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C77CA5F-40F1-4B1B-A8CC-9FFAAE73B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3225" y="1828801"/>
              <a:ext cx="0" cy="944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B442BE7-6E18-4593-B834-FC772A437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8425" y="1828801"/>
              <a:ext cx="0" cy="944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9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B367C6-A154-40DC-BABE-0FECA6C5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36018F4-872A-4EC7-879C-CA14B34AB75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11</a:t>
            </a:r>
            <a:r>
              <a:rPr lang="ko-KR" altLang="en-US"/>
              <a:t>주 </a:t>
            </a:r>
            <a:r>
              <a:rPr lang="en-US" altLang="ko-KR"/>
              <a:t>: </a:t>
            </a:r>
            <a:r>
              <a:rPr lang="ko-KR" altLang="en-US"/>
              <a:t>인공지능 소개 및 실습 데이터 소개   </a:t>
            </a:r>
            <a:endParaRPr lang="en-US" altLang="ko-KR"/>
          </a:p>
          <a:p>
            <a:r>
              <a:rPr lang="en-US" altLang="ko-KR"/>
              <a:t>12</a:t>
            </a:r>
            <a:r>
              <a:rPr lang="ko-KR" altLang="en-US"/>
              <a:t>주 </a:t>
            </a:r>
            <a:r>
              <a:rPr lang="en-US" altLang="ko-KR"/>
              <a:t>: DNN </a:t>
            </a:r>
            <a:r>
              <a:rPr lang="ko-KR" altLang="en-US"/>
              <a:t>소개 및 응용 </a:t>
            </a:r>
            <a:endParaRPr lang="en-US" altLang="ko-KR"/>
          </a:p>
          <a:p>
            <a:r>
              <a:rPr lang="en-US" altLang="ko-KR"/>
              <a:t>13</a:t>
            </a:r>
            <a:r>
              <a:rPr lang="ko-KR" altLang="en-US"/>
              <a:t>주 </a:t>
            </a:r>
            <a:r>
              <a:rPr lang="en-US" altLang="ko-KR"/>
              <a:t>: RNN </a:t>
            </a:r>
            <a:r>
              <a:rPr lang="ko-KR" altLang="en-US"/>
              <a:t>소개 및 응용 </a:t>
            </a:r>
            <a:endParaRPr lang="en-US" altLang="ko-KR"/>
          </a:p>
          <a:p>
            <a:r>
              <a:rPr lang="en-US" altLang="ko-KR"/>
              <a:t>14</a:t>
            </a:r>
            <a:r>
              <a:rPr lang="ko-KR" altLang="en-US"/>
              <a:t>주 </a:t>
            </a:r>
            <a:r>
              <a:rPr lang="en-US" altLang="ko-KR"/>
              <a:t>: LSTM </a:t>
            </a:r>
            <a:r>
              <a:rPr lang="ko-KR" altLang="en-US"/>
              <a:t>소개 및 응용</a:t>
            </a:r>
            <a:endParaRPr lang="en-US" altLang="ko-KR"/>
          </a:p>
          <a:p>
            <a:r>
              <a:rPr lang="en-US" altLang="ko-KR"/>
              <a:t>15</a:t>
            </a:r>
            <a:r>
              <a:rPr lang="ko-KR" altLang="en-US"/>
              <a:t>주 </a:t>
            </a:r>
            <a:r>
              <a:rPr lang="en-US" altLang="ko-KR"/>
              <a:t>: CNN </a:t>
            </a:r>
            <a:r>
              <a:rPr lang="ko-KR" altLang="en-US"/>
              <a:t>소개 및 응용 </a:t>
            </a:r>
            <a:endParaRPr lang="en-US" altLang="ko-KR"/>
          </a:p>
          <a:p>
            <a:pPr marL="457200" lvl="1" indent="0">
              <a:buNone/>
            </a:pPr>
            <a:r>
              <a:rPr lang="ko-KR" altLang="en-US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19DCC4B-20C7-4CAB-99DB-06DF0CEF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인공지능 특론 강의 계획</a:t>
            </a:r>
            <a:r>
              <a:rPr lang="en-US" altLang="ko-KR"/>
              <a:t>(</a:t>
            </a:r>
            <a:r>
              <a:rPr lang="ko-KR" altLang="en-US"/>
              <a:t>수정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81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F106CD1-FE62-4467-855D-3B949195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소개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676B91-C3A3-4D9C-96DF-4A1AC124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319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48950-FA4B-42E9-996C-A210ECBB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0E19-419A-4B6E-A205-56E83FDC2A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ChatGPT</a:t>
            </a:r>
            <a:r>
              <a:rPr lang="ko-KR" altLang="en-US"/>
              <a:t>는 </a:t>
            </a:r>
            <a:r>
              <a:rPr lang="en-US" altLang="ko-KR"/>
              <a:t>Generative Pre-trained Transformer(GPT)</a:t>
            </a:r>
            <a:r>
              <a:rPr lang="ko-KR" altLang="en-US"/>
              <a:t>와 </a:t>
            </a:r>
            <a:r>
              <a:rPr lang="en-US" altLang="ko-KR"/>
              <a:t>Chat</a:t>
            </a:r>
            <a:r>
              <a:rPr lang="ko-KR" altLang="en-US"/>
              <a:t>의 합성어이다</a:t>
            </a:r>
            <a:r>
              <a:rPr lang="en-US" altLang="ko-KR"/>
              <a:t>.</a:t>
            </a:r>
          </a:p>
          <a:p>
            <a:r>
              <a:rPr lang="en-US" altLang="ko-KR" b="1"/>
              <a:t>ChatGPT</a:t>
            </a:r>
            <a:r>
              <a:rPr lang="ko-KR" altLang="en-US"/>
              <a:t>는 </a:t>
            </a:r>
            <a:r>
              <a:rPr lang="en-US" altLang="ko-KR">
                <a:hlinkClick r:id="rId2" tooltip="OpenAI"/>
              </a:rPr>
              <a:t>OpenAI</a:t>
            </a:r>
            <a:r>
              <a:rPr lang="ko-KR" altLang="en-US"/>
              <a:t>가 개발한 프로토타입 대화형 </a:t>
            </a:r>
            <a:r>
              <a:rPr lang="ko-KR" altLang="en-US">
                <a:hlinkClick r:id="rId3" tooltip="인공지능"/>
              </a:rPr>
              <a:t>인공지능</a:t>
            </a:r>
            <a:r>
              <a:rPr lang="ko-KR" altLang="en-US"/>
              <a:t> </a:t>
            </a:r>
            <a:r>
              <a:rPr lang="ko-KR" altLang="en-US">
                <a:hlinkClick r:id="rId4" tooltip="챗봇"/>
              </a:rPr>
              <a:t>챗봇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ChatGPT</a:t>
            </a:r>
            <a:r>
              <a:rPr lang="ko-KR" altLang="en-US"/>
              <a:t>는 대형 </a:t>
            </a:r>
            <a:r>
              <a:rPr lang="ko-KR" altLang="en-US">
                <a:hlinkClick r:id="rId5" tooltip="언어 모델"/>
              </a:rPr>
              <a:t>언어 모델</a:t>
            </a:r>
            <a:r>
              <a:rPr lang="ko-KR" altLang="en-US"/>
              <a:t> </a:t>
            </a:r>
            <a:r>
              <a:rPr lang="en-US" altLang="ko-KR">
                <a:hlinkClick r:id="rId6" tooltip="GPT-3"/>
              </a:rPr>
              <a:t>GPT-3</a:t>
            </a:r>
            <a:r>
              <a:rPr lang="ko-KR" altLang="en-US"/>
              <a:t>의 개선판인 </a:t>
            </a:r>
            <a:r>
              <a:rPr lang="en-US" altLang="ko-KR"/>
              <a:t>GPT-3.5</a:t>
            </a:r>
            <a:r>
              <a:rPr lang="ko-KR" altLang="en-US"/>
              <a:t>를 기반으로 만들어졌으며</a:t>
            </a:r>
            <a:r>
              <a:rPr lang="en-US" altLang="ko-KR"/>
              <a:t>, </a:t>
            </a:r>
          </a:p>
          <a:p>
            <a:pPr lvl="1"/>
            <a:r>
              <a:rPr lang="ko-KR" altLang="en-US">
                <a:hlinkClick r:id="rId7" tooltip="지도학습"/>
              </a:rPr>
              <a:t>지도학습</a:t>
            </a:r>
            <a:r>
              <a:rPr lang="ko-KR" altLang="en-US"/>
              <a:t>과 </a:t>
            </a:r>
            <a:r>
              <a:rPr lang="ko-KR" altLang="en-US">
                <a:hlinkClick r:id="rId8" tooltip="강화학습"/>
              </a:rPr>
              <a:t>강화학습</a:t>
            </a:r>
            <a:r>
              <a:rPr lang="ko-KR" altLang="en-US"/>
              <a:t>을 모두 사용해 </a:t>
            </a:r>
            <a:r>
              <a:rPr lang="ko-KR" altLang="en-US">
                <a:hlinkClick r:id="rId9" tooltip="전이 학습"/>
              </a:rPr>
              <a:t>파인 튜닝</a:t>
            </a:r>
            <a:r>
              <a:rPr lang="ko-KR" altLang="en-US"/>
              <a:t>되었다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ChatGPT</a:t>
            </a:r>
            <a:r>
              <a:rPr lang="ko-KR" altLang="en-US"/>
              <a:t>는 </a:t>
            </a:r>
            <a:r>
              <a:rPr lang="en-US" altLang="ko-KR"/>
              <a:t>2022</a:t>
            </a:r>
            <a:r>
              <a:rPr lang="ko-KR" altLang="en-US"/>
              <a:t>년 </a:t>
            </a:r>
            <a:r>
              <a:rPr lang="en-US" altLang="ko-KR"/>
              <a:t>11</a:t>
            </a:r>
            <a:r>
              <a:rPr lang="ko-KR" altLang="en-US"/>
              <a:t>월 프로토타입으로 시작되었으며</a:t>
            </a:r>
            <a:r>
              <a:rPr lang="en-US" altLang="ko-KR"/>
              <a:t>, </a:t>
            </a:r>
          </a:p>
          <a:p>
            <a:pPr lvl="2"/>
            <a:r>
              <a:rPr lang="ko-KR" altLang="en-US"/>
              <a:t>다양한 지식 분야에서 상세한 응답과 정교한 답변으로 인해 집중 받았다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 </a:t>
            </a:r>
            <a:r>
              <a:rPr lang="ko-KR" altLang="en-US"/>
              <a:t>다만</a:t>
            </a:r>
            <a:r>
              <a:rPr lang="en-US" altLang="ko-KR"/>
              <a:t>, </a:t>
            </a:r>
            <a:r>
              <a:rPr lang="ko-KR" altLang="en-US"/>
              <a:t>정보의 정확도는 중요한 결점으로 지적되고 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DB6552-1619-4845-8C98-D7BE41FF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ChatGPT:</a:t>
            </a:r>
            <a:r>
              <a:rPr lang="ko-KR" altLang="en-US"/>
              <a:t>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CE7861-AE33-4F77-8558-56CCBE34C50B}"/>
              </a:ext>
            </a:extLst>
          </p:cNvPr>
          <p:cNvSpPr/>
          <p:nvPr/>
        </p:nvSpPr>
        <p:spPr>
          <a:xfrm>
            <a:off x="3778422" y="4007659"/>
            <a:ext cx="3808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https://ko.wikipedia.org/wiki/ChatGPT</a:t>
            </a:r>
          </a:p>
        </p:txBody>
      </p:sp>
    </p:spTree>
    <p:extLst>
      <p:ext uri="{BB962C8B-B14F-4D97-AF65-F5344CB8AC3E}">
        <p14:creationId xmlns:p14="http://schemas.microsoft.com/office/powerpoint/2010/main" val="1727007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6AA62F-8FA2-48BC-BFE7-1F0594FC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74E05-3229-4FDA-A20C-1F0743A8E50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ChatGPT</a:t>
            </a:r>
            <a:r>
              <a:rPr lang="ko-KR" altLang="en-US"/>
              <a:t>는 </a:t>
            </a:r>
            <a:endParaRPr lang="en-US" altLang="ko-KR"/>
          </a:p>
          <a:p>
            <a:pPr lvl="1"/>
            <a:r>
              <a:rPr lang="ko-KR" altLang="en-US">
                <a:hlinkClick r:id="rId2" tooltip="지도 학습"/>
              </a:rPr>
              <a:t>지도 학습</a:t>
            </a:r>
            <a:r>
              <a:rPr lang="ko-KR" altLang="en-US"/>
              <a:t>과 </a:t>
            </a:r>
            <a:r>
              <a:rPr lang="ko-KR" altLang="en-US">
                <a:hlinkClick r:id="rId3" tooltip="강화 학습"/>
              </a:rPr>
              <a:t>강화 학습</a:t>
            </a:r>
            <a:r>
              <a:rPr lang="ko-KR" altLang="en-US"/>
              <a:t>을 활용해 </a:t>
            </a:r>
            <a:r>
              <a:rPr lang="en-US" altLang="ko-KR"/>
              <a:t>GPT-3.5</a:t>
            </a:r>
            <a:r>
              <a:rPr lang="ko-KR" altLang="en-US"/>
              <a:t>를 기반으로 세</a:t>
            </a:r>
            <a:r>
              <a:rPr lang="ko-KR" altLang="en-US">
                <a:hlinkClick r:id="rId4" tooltip="전이학습"/>
              </a:rPr>
              <a:t>밀하게 조정되었다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지도학습과 강화학습 모두 인간 트레이너들이 모델의 성능을 개선하기 위해 사용되었다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지도학습의 경우</a:t>
            </a:r>
            <a:r>
              <a:rPr lang="en-US" altLang="ko-KR"/>
              <a:t>, </a:t>
            </a:r>
          </a:p>
          <a:p>
            <a:pPr lvl="2"/>
            <a:r>
              <a:rPr lang="ko-KR" altLang="en-US"/>
              <a:t>인간 트레이너가 사용자와 </a:t>
            </a:r>
            <a:r>
              <a:rPr lang="en-US" altLang="ko-KR"/>
              <a:t>ChatGPT </a:t>
            </a:r>
            <a:r>
              <a:rPr lang="ko-KR" altLang="en-US"/>
              <a:t>양쪽 모두를 연기하는 대화가 모델에 입력되었다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강화 단계에서는 인간 트레이너들이 먼저 모델이 이전 대화에서 만든 응답들에 순위를 매겼다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이 순위들은 </a:t>
            </a:r>
            <a:r>
              <a:rPr lang="en-US" altLang="ko-KR"/>
              <a:t>PPO(Proximal Policy Optimization)</a:t>
            </a:r>
            <a:r>
              <a:rPr lang="ko-KR" altLang="en-US"/>
              <a:t>를 이용하여 </a:t>
            </a:r>
            <a:r>
              <a:rPr lang="ko-KR" altLang="en-US">
                <a:hlinkClick r:id="rId5" tooltip="보상 모델 (없는 문서)"/>
              </a:rPr>
              <a:t>보상 모델</a:t>
            </a:r>
            <a:r>
              <a:rPr lang="ko-KR" altLang="en-US"/>
              <a:t>을 만들기 위해 사용</a:t>
            </a:r>
            <a:endParaRPr lang="en-US" altLang="ko-KR"/>
          </a:p>
          <a:p>
            <a:pPr lvl="2"/>
            <a:r>
              <a:rPr lang="ko-KR" altLang="en-US"/>
              <a:t>이 모델들은 </a:t>
            </a:r>
            <a:r>
              <a:rPr lang="ko-KR" altLang="en-US">
                <a:hlinkClick r:id="rId6" tooltip="마이크로소프트"/>
              </a:rPr>
              <a:t>마이크로소프트</a:t>
            </a:r>
            <a:r>
              <a:rPr lang="ko-KR" altLang="en-US"/>
              <a:t>와 협업하여 </a:t>
            </a:r>
            <a:r>
              <a:rPr lang="ko-KR" altLang="en-US">
                <a:hlinkClick r:id="rId7" tooltip="마이크로소프트 애저"/>
              </a:rPr>
              <a:t>마이크로소프트 애저</a:t>
            </a:r>
            <a:r>
              <a:rPr lang="ko-KR" altLang="en-US"/>
              <a:t> 슈퍼컴퓨팅 인프라 상에서 훈련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C34883-AEE4-451D-A686-5F8FE268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ChatGPT: </a:t>
            </a:r>
            <a:r>
              <a:rPr lang="ko-KR" altLang="en-US"/>
              <a:t>학습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A49D5B-D450-4BEC-AA9E-5603DFBEC156}"/>
              </a:ext>
            </a:extLst>
          </p:cNvPr>
          <p:cNvSpPr/>
          <p:nvPr/>
        </p:nvSpPr>
        <p:spPr>
          <a:xfrm>
            <a:off x="3667103" y="5644337"/>
            <a:ext cx="3808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https://ko.wikipedia.org/wiki/ChatGPT</a:t>
            </a:r>
          </a:p>
        </p:txBody>
      </p:sp>
    </p:spTree>
    <p:extLst>
      <p:ext uri="{BB962C8B-B14F-4D97-AF65-F5344CB8AC3E}">
        <p14:creationId xmlns:p14="http://schemas.microsoft.com/office/powerpoint/2010/main" val="392269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857953-38D4-4DEE-9DB0-A27A31A36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9C766A-C184-40DC-A3CB-FECE1F404F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ChatGPT-3 </a:t>
            </a:r>
            <a:r>
              <a:rPr lang="ko-KR" altLang="en-US"/>
              <a:t>사전학습 </a:t>
            </a:r>
            <a:r>
              <a:rPr lang="en-US" altLang="ko-KR"/>
              <a:t>(</a:t>
            </a:r>
            <a:r>
              <a:rPr lang="ko-KR" altLang="en-US"/>
              <a:t>언어모델</a:t>
            </a:r>
            <a:r>
              <a:rPr lang="en-US" altLang="ko-KR"/>
              <a:t>)</a:t>
            </a:r>
          </a:p>
          <a:p>
            <a:pPr lvl="1"/>
            <a:r>
              <a: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사전학습은 단지 단어끼리 관련성</a:t>
            </a:r>
            <a:r>
              <a:rPr lang="en-US" altLang="ko-KR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연관성</a:t>
            </a:r>
            <a:r>
              <a:rPr lang="en-US" altLang="ko-KR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높은 것 </a:t>
            </a:r>
          </a:p>
          <a:p>
            <a:pPr lvl="2"/>
            <a:r>
              <a:rPr lang="en-US" altLang="ko-KR"/>
              <a:t>GPT-3</a:t>
            </a:r>
            <a:r>
              <a:rPr lang="ko-KR" altLang="en-US"/>
              <a:t>은</a:t>
            </a:r>
            <a:r>
              <a:rPr lang="en-US" altLang="ko-KR"/>
              <a:t> 1</a:t>
            </a:r>
            <a:r>
              <a:rPr lang="ko-KR" altLang="en-US"/>
              <a:t>억</a:t>
            </a:r>
            <a:r>
              <a:rPr lang="en-US" altLang="ko-KR"/>
              <a:t>5</a:t>
            </a:r>
            <a:r>
              <a:rPr lang="ko-KR" altLang="en-US"/>
              <a:t>천개 단어를 이용</a:t>
            </a:r>
            <a:endParaRPr lang="en-US" altLang="ko-KR"/>
          </a:p>
          <a:p>
            <a:pPr lvl="2"/>
            <a:r>
              <a:rPr lang="ko-KR" altLang="en-US"/>
              <a:t>위키피디아</a:t>
            </a:r>
            <a:r>
              <a:rPr lang="en-US" altLang="ko-KR"/>
              <a:t>, </a:t>
            </a:r>
            <a:r>
              <a:rPr lang="ko-KR" altLang="en-US"/>
              <a:t>각종 책 등 </a:t>
            </a:r>
            <a:r>
              <a:rPr lang="en-US" altLang="ko-KR"/>
              <a:t>45 </a:t>
            </a:r>
            <a:r>
              <a:rPr lang="ko-KR" altLang="en-US"/>
              <a:t>테라바이트</a:t>
            </a:r>
            <a:endParaRPr lang="en-US" altLang="ko-KR"/>
          </a:p>
          <a:p>
            <a:pPr lvl="1"/>
            <a:r>
              <a:rPr lang="ko-KR" altLang="en-US"/>
              <a:t>다음 낱말 맞추기에서 출발 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나는 밥을</a:t>
            </a:r>
            <a:endParaRPr lang="en-US" altLang="ko-KR"/>
          </a:p>
          <a:p>
            <a:pPr lvl="2"/>
            <a:r>
              <a:rPr lang="ko-KR" altLang="en-US"/>
              <a:t>다음 단어 맞추기는 검색어 자동 완성과 비슷  </a:t>
            </a:r>
          </a:p>
          <a:p>
            <a:pPr lvl="2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457D6F-521F-424D-B8E1-617681B4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다음 낱말 맞추기 연습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8CC611-A6C0-49AF-86CC-4553003CDE2C}"/>
              </a:ext>
            </a:extLst>
          </p:cNvPr>
          <p:cNvSpPr/>
          <p:nvPr/>
        </p:nvSpPr>
        <p:spPr>
          <a:xfrm>
            <a:off x="868350" y="5982758"/>
            <a:ext cx="107000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https://www.donga.com/news/It/article/all/20230227/118085105/1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80FE88-79DF-4235-9103-0660F52BE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26" b="6141"/>
          <a:stretch/>
        </p:blipFill>
        <p:spPr>
          <a:xfrm>
            <a:off x="3242807" y="3657600"/>
            <a:ext cx="5706386" cy="208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7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F95926-7311-40F6-BD70-F0BA3D6B6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4D4F929-C5F8-4BBB-8C0E-B4A40298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chatGPT </a:t>
            </a:r>
            <a:r>
              <a:rPr lang="ko-KR" altLang="en-US"/>
              <a:t>소개 </a:t>
            </a:r>
          </a:p>
        </p:txBody>
      </p:sp>
      <p:sp>
        <p:nvSpPr>
          <p:cNvPr id="8" name="AutoShape 8" descr="Chatgpt Diagram">
            <a:extLst>
              <a:ext uri="{FF2B5EF4-FFF2-40B4-BE49-F238E27FC236}">
                <a16:creationId xmlns:a16="http://schemas.microsoft.com/office/drawing/2014/main" id="{15A55D56-1A3B-4A0F-B0F4-7BD6173747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Chatgpt Diagram">
            <a:extLst>
              <a:ext uri="{FF2B5EF4-FFF2-40B4-BE49-F238E27FC236}">
                <a16:creationId xmlns:a16="http://schemas.microsoft.com/office/drawing/2014/main" id="{D938C1DB-31D2-4008-A27C-3822CD5BC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9C115ADB-8E4B-4FD5-88A1-CF571EBA87E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57288" y="844550"/>
            <a:ext cx="10009187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83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22426D-74F0-48F7-BEEA-1B702BC2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3F38D6B-1AD2-406D-8E8D-5331685E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‘</a:t>
            </a:r>
            <a:r>
              <a:rPr lang="ko-KR" altLang="en-US"/>
              <a:t>질문</a:t>
            </a:r>
            <a:r>
              <a:rPr lang="en-US" altLang="ko-KR"/>
              <a:t>-</a:t>
            </a:r>
            <a:r>
              <a:rPr lang="ko-KR" altLang="en-US"/>
              <a:t>답＇ 대본을 학습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5AFC7DD-52E1-4017-8A8E-3702C3DEF1F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22651"/>
          <a:stretch/>
        </p:blipFill>
        <p:spPr>
          <a:xfrm>
            <a:off x="941104" y="933816"/>
            <a:ext cx="3714750" cy="477413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684CD21-933F-475D-B8EC-A5943B8C8F6A}"/>
              </a:ext>
            </a:extLst>
          </p:cNvPr>
          <p:cNvSpPr txBox="1">
            <a:spLocks/>
          </p:cNvSpPr>
          <p:nvPr/>
        </p:nvSpPr>
        <p:spPr>
          <a:xfrm>
            <a:off x="5695122" y="844331"/>
            <a:ext cx="6239786" cy="530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SzPct val="70000"/>
              <a:buFont typeface="Wingdings" panose="05000000000000000000" pitchFamily="2" charset="2"/>
              <a:buChar char="v"/>
              <a:defRPr sz="2400" kern="120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2pPr>
            <a:lvl3pPr marL="12001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대화형 데이터를 수집하고 지도 정책을 훈련 </a:t>
            </a:r>
            <a:endParaRPr lang="en-US" altLang="ko-KR"/>
          </a:p>
          <a:p>
            <a:pPr lvl="1"/>
            <a:r>
              <a:rPr lang="ko-KR" altLang="en-US"/>
              <a:t>프럼프트</a:t>
            </a:r>
            <a:r>
              <a:rPr lang="en-US" altLang="ko-KR"/>
              <a:t>(</a:t>
            </a:r>
            <a:r>
              <a:rPr lang="ko-KR" altLang="en-US"/>
              <a:t>질문</a:t>
            </a:r>
            <a:r>
              <a:rPr lang="en-US" altLang="ko-KR"/>
              <a:t>-</a:t>
            </a:r>
            <a:r>
              <a:rPr lang="ko-KR" altLang="en-US"/>
              <a:t>답</a:t>
            </a:r>
            <a:r>
              <a:rPr lang="en-US" altLang="ko-KR"/>
              <a:t>)</a:t>
            </a:r>
            <a:r>
              <a:rPr lang="ko-KR" altLang="en-US"/>
              <a:t> 작성하자</a:t>
            </a:r>
            <a:endParaRPr lang="en-US" altLang="ko-KR"/>
          </a:p>
          <a:p>
            <a:pPr lvl="2"/>
            <a:r>
              <a:rPr lang="ko-KR" altLang="en-US"/>
              <a:t>오픈</a:t>
            </a:r>
            <a:r>
              <a:rPr lang="en-US" altLang="ko-KR"/>
              <a:t>AI</a:t>
            </a:r>
            <a:r>
              <a:rPr lang="ko-KR" altLang="en-US"/>
              <a:t>는 </a:t>
            </a:r>
            <a:r>
              <a:rPr lang="en-US" altLang="ko-KR"/>
              <a:t>40</a:t>
            </a:r>
            <a:r>
              <a:rPr lang="ko-KR" altLang="en-US"/>
              <a:t>명의 전문 인력 고용</a:t>
            </a:r>
            <a:endParaRPr lang="en-US" altLang="ko-KR"/>
          </a:p>
          <a:p>
            <a:pPr lvl="2"/>
            <a:r>
              <a:rPr lang="ko-KR" altLang="en-US"/>
              <a:t>민감한 이슈를 적절히 판별하고 답하는 능력자</a:t>
            </a:r>
            <a:endParaRPr lang="en-US" altLang="ko-KR"/>
          </a:p>
          <a:p>
            <a:pPr lvl="2"/>
            <a:r>
              <a:rPr lang="ko-KR" altLang="en-US"/>
              <a:t>진실되고 유용하며 성실한 답변 능력자   </a:t>
            </a:r>
            <a:endParaRPr lang="en-US" altLang="ko-KR"/>
          </a:p>
          <a:p>
            <a:pPr lvl="2"/>
            <a:r>
              <a:rPr lang="en-US" altLang="ko-KR"/>
              <a:t>1</a:t>
            </a:r>
            <a:r>
              <a:rPr lang="ko-KR" altLang="en-US"/>
              <a:t>만</a:t>
            </a:r>
            <a:r>
              <a:rPr lang="en-US" altLang="ko-KR"/>
              <a:t>3</a:t>
            </a:r>
            <a:r>
              <a:rPr lang="ko-KR" altLang="en-US"/>
              <a:t>천개 텍스트 </a:t>
            </a:r>
            <a:r>
              <a:rPr lang="en-US" altLang="ko-KR"/>
              <a:t>(</a:t>
            </a:r>
            <a:r>
              <a:rPr lang="ko-KR" altLang="en-US"/>
              <a:t>질문</a:t>
            </a:r>
            <a:r>
              <a:rPr lang="en-US" altLang="ko-KR"/>
              <a:t>-</a:t>
            </a:r>
            <a:r>
              <a:rPr lang="ko-KR" altLang="en-US"/>
              <a:t>답</a:t>
            </a:r>
            <a:r>
              <a:rPr lang="en-US" altLang="ko-KR"/>
              <a:t>) </a:t>
            </a:r>
            <a:r>
              <a:rPr lang="ko-KR" altLang="en-US"/>
              <a:t>작성함 </a:t>
            </a:r>
            <a:endParaRPr lang="en-US" altLang="ko-KR"/>
          </a:p>
          <a:p>
            <a:pPr lvl="1"/>
            <a:r>
              <a:rPr lang="ko-KR" altLang="en-US"/>
              <a:t>레이블러</a:t>
            </a:r>
            <a:r>
              <a:rPr lang="en-US" altLang="ko-KR"/>
              <a:t>(labeler)</a:t>
            </a:r>
          </a:p>
          <a:p>
            <a:pPr lvl="2"/>
            <a:r>
              <a:rPr lang="ko-KR" altLang="en-US"/>
              <a:t>레이블러는 원하는 출력 형태를 보여준다</a:t>
            </a:r>
            <a:endParaRPr lang="en-US" altLang="ko-KR"/>
          </a:p>
          <a:p>
            <a:pPr lvl="1"/>
            <a:r>
              <a:rPr lang="en-US" altLang="ko-KR"/>
              <a:t>STF </a:t>
            </a:r>
            <a:r>
              <a:rPr lang="ko-KR" altLang="en-US"/>
              <a:t>모델 훈련</a:t>
            </a:r>
            <a:endParaRPr lang="en-US" altLang="ko-KR"/>
          </a:p>
          <a:p>
            <a:pPr lvl="2"/>
            <a:r>
              <a:rPr lang="ko-KR" altLang="en-US"/>
              <a:t>미세조정 지도학습 </a:t>
            </a:r>
          </a:p>
        </p:txBody>
      </p:sp>
    </p:spTree>
    <p:extLst>
      <p:ext uri="{BB962C8B-B14F-4D97-AF65-F5344CB8AC3E}">
        <p14:creationId xmlns:p14="http://schemas.microsoft.com/office/powerpoint/2010/main" val="118472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B6093F-37FA-4986-AA47-77B418C2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C2A81-8883-40B3-AFC1-8AAA022FEB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16217" y="844331"/>
            <a:ext cx="6418691" cy="5301738"/>
          </a:xfrm>
        </p:spPr>
        <p:txBody>
          <a:bodyPr/>
          <a:lstStyle/>
          <a:p>
            <a:r>
              <a:rPr lang="ko-KR" altLang="en-US"/>
              <a:t>비교 데이터를 수집하고 보상 모델을 훈련</a:t>
            </a:r>
            <a:endParaRPr lang="en-US" altLang="ko-KR"/>
          </a:p>
          <a:p>
            <a:pPr lvl="1"/>
            <a:r>
              <a:rPr lang="ko-KR" altLang="en-US"/>
              <a:t>프럼프트 출력이 샘플됨</a:t>
            </a:r>
            <a:endParaRPr lang="en-US" altLang="ko-KR"/>
          </a:p>
          <a:p>
            <a:pPr lvl="2"/>
            <a:r>
              <a:rPr lang="ko-KR" altLang="en-US"/>
              <a:t>같은 프롬프트 실행하면 </a:t>
            </a:r>
            <a:r>
              <a:rPr lang="en-US" altLang="ko-KR"/>
              <a:t>4</a:t>
            </a:r>
            <a:r>
              <a:rPr lang="ko-KR" altLang="en-US"/>
              <a:t>개의 다른 답 출력</a:t>
            </a:r>
            <a:endParaRPr lang="en-US" altLang="ko-KR"/>
          </a:p>
          <a:p>
            <a:pPr lvl="1"/>
            <a:r>
              <a:rPr lang="ko-KR" altLang="en-US"/>
              <a:t>다시 사람이 등급을 매김</a:t>
            </a:r>
            <a:endParaRPr lang="en-US" altLang="ko-KR"/>
          </a:p>
          <a:p>
            <a:pPr lvl="2"/>
            <a:r>
              <a:rPr lang="ko-KR" altLang="en-US"/>
              <a:t>수 백만 사람들이 </a:t>
            </a:r>
            <a:r>
              <a:rPr lang="en-US" altLang="ko-KR"/>
              <a:t>8</a:t>
            </a:r>
            <a:r>
              <a:rPr lang="ko-KR" altLang="en-US"/>
              <a:t>세트 가겨으로 라벨링 </a:t>
            </a:r>
            <a:endParaRPr lang="en-US" altLang="ko-KR"/>
          </a:p>
          <a:p>
            <a:r>
              <a:rPr lang="ko-KR" altLang="en-US"/>
              <a:t>챗</a:t>
            </a:r>
            <a:r>
              <a:rPr lang="en-US" altLang="ko-KR"/>
              <a:t>GTP </a:t>
            </a:r>
            <a:r>
              <a:rPr lang="ko-KR" altLang="en-US"/>
              <a:t>모델의 지능은 어디서 오는 것일까</a:t>
            </a:r>
            <a:r>
              <a:rPr lang="en-US" altLang="ko-KR"/>
              <a:t>? 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en-US" altLang="ko-KR"/>
              <a:t>PPO </a:t>
            </a:r>
            <a:r>
              <a:rPr lang="ko-KR" altLang="en-US"/>
              <a:t>강화학습 모델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2607BCB-88B5-44C6-8AEE-EFFEB597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/>
              <a:t>보상모델로 텍트스 등급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DBC7C5-C37D-4E03-B15F-B0D0A506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81"/>
          <a:stretch/>
        </p:blipFill>
        <p:spPr>
          <a:xfrm>
            <a:off x="1018346" y="778131"/>
            <a:ext cx="3714750" cy="53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54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A4757E-A797-4062-A279-DD72B5BD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80143-E552-41D2-B553-DD7C276A564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09322" y="844331"/>
            <a:ext cx="6925585" cy="5301738"/>
          </a:xfrm>
        </p:spPr>
        <p:txBody>
          <a:bodyPr/>
          <a:lstStyle/>
          <a:p>
            <a:r>
              <a:rPr lang="ko-KR" altLang="en-US"/>
              <a:t>챗</a:t>
            </a:r>
            <a:r>
              <a:rPr lang="en-US" altLang="ko-KR"/>
              <a:t>GTP </a:t>
            </a:r>
            <a:r>
              <a:rPr lang="ko-KR" altLang="en-US"/>
              <a:t>모델의 지능은 어디서 오는 것일까</a:t>
            </a:r>
            <a:r>
              <a:rPr lang="en-US" altLang="ko-KR"/>
              <a:t>? </a:t>
            </a:r>
            <a:r>
              <a:rPr lang="ko-KR" altLang="en-US"/>
              <a:t> </a:t>
            </a:r>
          </a:p>
          <a:p>
            <a:pPr lvl="1"/>
            <a:r>
              <a:rPr lang="ko-KR" altLang="en-US"/>
              <a:t>강화학습을 사용하여 보상모델에 대한 정책 최적화</a:t>
            </a:r>
            <a:endParaRPr lang="en-US" altLang="ko-KR"/>
          </a:p>
          <a:p>
            <a:r>
              <a:rPr lang="en-US" altLang="ko-KR"/>
              <a:t>3</a:t>
            </a:r>
            <a:r>
              <a:rPr lang="ko-KR" altLang="en-US"/>
              <a:t>단계는 </a:t>
            </a:r>
            <a:endParaRPr lang="en-US" altLang="ko-KR"/>
          </a:p>
          <a:p>
            <a:pPr lvl="1"/>
            <a:r>
              <a:rPr lang="en-US" altLang="ko-KR"/>
              <a:t>1</a:t>
            </a:r>
            <a:r>
              <a:rPr lang="ko-KR" altLang="en-US"/>
              <a:t>단계 </a:t>
            </a:r>
            <a:r>
              <a:rPr lang="en-US" altLang="ko-KR"/>
              <a:t>SFT </a:t>
            </a:r>
            <a:r>
              <a:rPr lang="ko-KR" altLang="en-US"/>
              <a:t>모델과 </a:t>
            </a:r>
            <a:r>
              <a:rPr lang="en-US" altLang="ko-KR"/>
              <a:t>2</a:t>
            </a:r>
            <a:r>
              <a:rPr lang="ko-KR" altLang="en-US"/>
              <a:t>단계 랭킹 모델을 사용하여 강화학습을 통해서 </a:t>
            </a:r>
            <a:r>
              <a:rPr lang="en-US" altLang="ko-KR"/>
              <a:t>Fine-Tuning </a:t>
            </a:r>
          </a:p>
          <a:p>
            <a:pPr lvl="1"/>
            <a:r>
              <a:rPr lang="en-US" altLang="ko-KR"/>
              <a:t>PPO(Proximal</a:t>
            </a:r>
            <a:r>
              <a:rPr lang="ko-KR" altLang="en-US"/>
              <a:t> </a:t>
            </a:r>
            <a:r>
              <a:rPr lang="en-US" altLang="ko-KR"/>
              <a:t>Policy</a:t>
            </a:r>
            <a:r>
              <a:rPr lang="ko-KR" altLang="en-US"/>
              <a:t> </a:t>
            </a:r>
            <a:r>
              <a:rPr lang="en-US" altLang="ko-KR"/>
              <a:t>Optimization) 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강화학습 과정  </a:t>
            </a:r>
            <a:endParaRPr lang="en-US" altLang="ko-KR"/>
          </a:p>
          <a:p>
            <a:pPr lvl="1"/>
            <a:r>
              <a:rPr lang="en-US" altLang="ko-KR"/>
              <a:t>InstructGPT</a:t>
            </a:r>
            <a:r>
              <a:rPr lang="ko-KR" altLang="en-US"/>
              <a:t>는 새로운 프롬프트를 보고 결과를 추론</a:t>
            </a:r>
            <a:endParaRPr lang="en-US" altLang="ko-KR"/>
          </a:p>
          <a:p>
            <a:pPr lvl="1"/>
            <a:r>
              <a:rPr lang="ko-KR" altLang="en-US"/>
              <a:t>이 결과를 보상모델이 평가하고 </a:t>
            </a:r>
            <a:r>
              <a:rPr lang="en-US" altLang="ko-KR"/>
              <a:t>reward</a:t>
            </a:r>
            <a:r>
              <a:rPr lang="ko-KR" altLang="en-US"/>
              <a:t>를 계산</a:t>
            </a:r>
            <a:endParaRPr lang="en-US" altLang="ko-KR"/>
          </a:p>
          <a:p>
            <a:pPr lvl="1"/>
            <a:r>
              <a:rPr lang="ko-KR" altLang="en-US"/>
              <a:t>보상이 </a:t>
            </a:r>
            <a:r>
              <a:rPr lang="en-US" altLang="ko-KR"/>
              <a:t>InstructGPT</a:t>
            </a:r>
            <a:r>
              <a:rPr lang="ko-KR" altLang="en-US"/>
              <a:t>에 주어지고</a:t>
            </a:r>
            <a:r>
              <a:rPr lang="en-US" altLang="ko-KR"/>
              <a:t>, </a:t>
            </a:r>
            <a:r>
              <a:rPr lang="ko-KR" altLang="en-US"/>
              <a:t>정책을 최적화하여 사람이 원하는 결과에 가장 가까운 것을 출력함  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A4B38E2-D8B7-44D5-B36A-66B65B23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 </a:t>
            </a:r>
            <a:r>
              <a:rPr lang="en-US" altLang="ko-KR"/>
              <a:t>: InstructGPT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8FF97-31DC-4489-AA2B-81698AAA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8" y="766287"/>
            <a:ext cx="38957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95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07729" y="416457"/>
              <a:ext cx="12041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2023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F8357D4-B0EF-4B22-9653-504DC57D9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인공지능 역사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B8ECD7-2751-4B34-8626-4F66C52B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8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fld id="{00000000-1234-1234-1234-123412341234}" type="slidenum">
              <a:rPr lang="en-US"/>
              <a:pPr algn="l"/>
              <a:t>7</a:t>
            </a:fld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b="0"/>
              <a:t>인공지능 역사 </a:t>
            </a:r>
            <a:endParaRPr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821D12-65B9-42FE-AA36-3D7996DE6A9F}"/>
              </a:ext>
            </a:extLst>
          </p:cNvPr>
          <p:cNvGrpSpPr/>
          <p:nvPr/>
        </p:nvGrpSpPr>
        <p:grpSpPr>
          <a:xfrm>
            <a:off x="1152569" y="964321"/>
            <a:ext cx="9714214" cy="5245362"/>
            <a:chOff x="1152569" y="964321"/>
            <a:chExt cx="9714214" cy="5245362"/>
          </a:xfrm>
        </p:grpSpPr>
        <p:grpSp>
          <p:nvGrpSpPr>
            <p:cNvPr id="139" name="Google Shape;139;p22"/>
            <p:cNvGrpSpPr/>
            <p:nvPr/>
          </p:nvGrpSpPr>
          <p:grpSpPr>
            <a:xfrm>
              <a:off x="1152569" y="1115008"/>
              <a:ext cx="9714214" cy="4987657"/>
              <a:chOff x="387800" y="1047500"/>
              <a:chExt cx="8647045" cy="3999166"/>
            </a:xfrm>
          </p:grpSpPr>
          <p:pic>
            <p:nvPicPr>
              <p:cNvPr id="140" name="Google Shape;14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7800" y="1047500"/>
                <a:ext cx="8545275" cy="3204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" name="Google Shape;141;p22"/>
              <p:cNvSpPr txBox="1"/>
              <p:nvPr/>
            </p:nvSpPr>
            <p:spPr>
              <a:xfrm>
                <a:off x="6128445" y="4713366"/>
                <a:ext cx="2906400" cy="33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sz="1100">
                    <a:solidFill>
                      <a:srgbClr val="999999"/>
                    </a:solidFill>
                  </a:rPr>
                  <a:t>(source) Fig</a:t>
                </a:r>
                <a:r>
                  <a:rPr lang="en-US" sz="1100" dirty="0">
                    <a:solidFill>
                      <a:srgbClr val="999999"/>
                    </a:solidFill>
                  </a:rPr>
                  <a:t>. credit to </a:t>
                </a:r>
                <a:r>
                  <a:rPr lang="en-US" sz="1100" dirty="0" err="1">
                    <a:solidFill>
                      <a:srgbClr val="999999"/>
                    </a:solidFill>
                  </a:rPr>
                  <a:t>Efstratios</a:t>
                </a:r>
                <a:r>
                  <a:rPr lang="en-US" sz="1100" dirty="0">
                    <a:solidFill>
                      <a:srgbClr val="999999"/>
                    </a:solidFill>
                  </a:rPr>
                  <a:t> </a:t>
                </a:r>
                <a:r>
                  <a:rPr lang="en-US" sz="1100" dirty="0" err="1">
                    <a:solidFill>
                      <a:srgbClr val="999999"/>
                    </a:solidFill>
                  </a:rPr>
                  <a:t>Gavves</a:t>
                </a:r>
                <a:r>
                  <a:rPr lang="en-US" sz="1100" dirty="0">
                    <a:solidFill>
                      <a:srgbClr val="999999"/>
                    </a:solidFill>
                  </a:rPr>
                  <a:t>, Intro. to DL</a:t>
                </a:r>
                <a:endParaRPr sz="1100" dirty="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9023F6C-94FA-4D48-863C-3CCF3C754C22}"/>
                </a:ext>
              </a:extLst>
            </p:cNvPr>
            <p:cNvSpPr/>
            <p:nvPr/>
          </p:nvSpPr>
          <p:spPr>
            <a:xfrm>
              <a:off x="2872820" y="964321"/>
              <a:ext cx="1516299" cy="5245362"/>
            </a:xfrm>
            <a:prstGeom prst="rect">
              <a:avLst/>
            </a:prstGeom>
            <a:solidFill>
              <a:srgbClr val="C00000">
                <a:alpha val="14118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EBBEBC-18FD-405D-923A-1A7367651937}"/>
                </a:ext>
              </a:extLst>
            </p:cNvPr>
            <p:cNvSpPr/>
            <p:nvPr/>
          </p:nvSpPr>
          <p:spPr>
            <a:xfrm>
              <a:off x="6286585" y="964321"/>
              <a:ext cx="800016" cy="5245362"/>
            </a:xfrm>
            <a:prstGeom prst="rect">
              <a:avLst/>
            </a:prstGeom>
            <a:solidFill>
              <a:srgbClr val="C00000">
                <a:alpha val="14118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84449DB-9FE1-4400-AE34-3C955189F07D}"/>
                </a:ext>
              </a:extLst>
            </p:cNvPr>
            <p:cNvSpPr txBox="1"/>
            <p:nvPr/>
          </p:nvSpPr>
          <p:spPr>
            <a:xfrm>
              <a:off x="3107428" y="5475949"/>
              <a:ext cx="876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40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 겨울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B73D6A-478B-4F14-AAFB-A6EE5BE9EA54}"/>
                </a:ext>
              </a:extLst>
            </p:cNvPr>
            <p:cNvSpPr txBox="1"/>
            <p:nvPr/>
          </p:nvSpPr>
          <p:spPr>
            <a:xfrm>
              <a:off x="6286585" y="5385006"/>
              <a:ext cx="8616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400">
                  <a:solidFill>
                    <a:srgbClr val="0070C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 겨울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44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099D7FB-0907-496D-83B7-7195D6B89329}"/>
              </a:ext>
            </a:extLst>
          </p:cNvPr>
          <p:cNvSpPr/>
          <p:nvPr/>
        </p:nvSpPr>
        <p:spPr>
          <a:xfrm>
            <a:off x="632957" y="1479699"/>
            <a:ext cx="4051604" cy="4466766"/>
          </a:xfrm>
          <a:prstGeom prst="roundRect">
            <a:avLst/>
          </a:prstGeom>
          <a:solidFill>
            <a:srgbClr val="E2F0D9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7A10D1-8793-4240-915C-10FA0A2F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589E0-BF8D-46A5-8666-9694996AB8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911535"/>
            <a:ext cx="11545294" cy="5301738"/>
          </a:xfrm>
        </p:spPr>
        <p:txBody>
          <a:bodyPr/>
          <a:lstStyle/>
          <a:p>
            <a:r>
              <a:rPr lang="ko-KR" altLang="en-US"/>
              <a:t>생물학적 신경세포 </a:t>
            </a:r>
            <a:r>
              <a:rPr lang="en-US" altLang="ko-KR"/>
              <a:t>~</a:t>
            </a:r>
            <a:r>
              <a:rPr lang="ko-KR" altLang="en-US"/>
              <a:t>사람의 뇌는 </a:t>
            </a:r>
            <a:r>
              <a:rPr lang="en-US" altLang="ko-KR"/>
              <a:t>1</a:t>
            </a:r>
            <a:r>
              <a:rPr lang="ko-KR" altLang="en-US"/>
              <a:t>천억</a:t>
            </a:r>
            <a:r>
              <a:rPr lang="en-US" altLang="ko-KR"/>
              <a:t>(100 billion)</a:t>
            </a:r>
            <a:r>
              <a:rPr lang="ko-KR" altLang="en-US"/>
              <a:t>개의 뉴런으로 구성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1684C3E-00B2-44C6-A978-E83A7FC2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생물학적 뉴런</a:t>
            </a:r>
            <a:r>
              <a:rPr lang="en-US" altLang="ko-KR"/>
              <a:t>(</a:t>
            </a:r>
            <a:r>
              <a:rPr lang="ko-KR" altLang="en-US"/>
              <a:t>신경세포</a:t>
            </a:r>
            <a:r>
              <a:rPr lang="en-US" altLang="ko-KR"/>
              <a:t>)</a:t>
            </a:r>
            <a:r>
              <a:rPr lang="ko-KR" altLang="en-US"/>
              <a:t>의 구조와 신경망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95D247-AD6A-491A-B9BF-AA248A8857E8}"/>
              </a:ext>
            </a:extLst>
          </p:cNvPr>
          <p:cNvSpPr/>
          <p:nvPr/>
        </p:nvSpPr>
        <p:spPr>
          <a:xfrm>
            <a:off x="6182968" y="5937403"/>
            <a:ext cx="29451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(source) https://towtow-ai.tistory.com/5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896FCD-3648-49E2-8911-2A403AD0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360" y="4466481"/>
            <a:ext cx="3164285" cy="1225849"/>
          </a:xfrm>
          <a:prstGeom prst="rect">
            <a:avLst/>
          </a:prstGeom>
        </p:spPr>
      </p:pic>
      <p:pic>
        <p:nvPicPr>
          <p:cNvPr id="17410" name="Picture 2" descr="https://velog.velcdn.com/images%2Fwilko97%2Fpost%2Fc9c9a833-52a2-4cc8-8c91-65b798bf8a41%2Fimage.png">
            <a:extLst>
              <a:ext uri="{FF2B5EF4-FFF2-40B4-BE49-F238E27FC236}">
                <a16:creationId xmlns:a16="http://schemas.microsoft.com/office/drawing/2014/main" id="{338294F9-008C-4EAE-8D1F-1B29B4E5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042" y="1479699"/>
            <a:ext cx="5573746" cy="274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내용 개체 틀 5">
            <a:extLst>
              <a:ext uri="{FF2B5EF4-FFF2-40B4-BE49-F238E27FC236}">
                <a16:creationId xmlns:a16="http://schemas.microsoft.com/office/drawing/2014/main" id="{926B245A-780D-423A-86C0-48D544F3D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39" y="1922036"/>
            <a:ext cx="3822115" cy="2383355"/>
          </a:xfrm>
          <a:prstGeom prst="rect">
            <a:avLst/>
          </a:prstGeom>
        </p:spPr>
      </p:pic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C9B5BB53-6104-48ED-AC80-6E70E98DE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02" y="4402397"/>
            <a:ext cx="3379305" cy="10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9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0E7670-0E2C-4534-8B8E-2565B7F2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F56783-D9CF-429E-96A6-27A6786A8F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614" y="844331"/>
            <a:ext cx="11545294" cy="5143001"/>
          </a:xfrm>
        </p:spPr>
        <p:txBody>
          <a:bodyPr/>
          <a:lstStyle/>
          <a:p>
            <a:r>
              <a:rPr lang="en-US" altLang="ko-KR"/>
              <a:t>ANNs were first introduced back in 1943 by McCulloch and Pitts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287D5C5-4042-456F-9A05-9DC7D9DA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From Biological to Artificial Neurons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7E2EDF-3E1C-447A-B762-DA7F3C07205F}"/>
              </a:ext>
            </a:extLst>
          </p:cNvPr>
          <p:cNvGrpSpPr/>
          <p:nvPr/>
        </p:nvGrpSpPr>
        <p:grpSpPr>
          <a:xfrm>
            <a:off x="1986961" y="1825228"/>
            <a:ext cx="7123076" cy="3339943"/>
            <a:chOff x="1197922" y="3027965"/>
            <a:chExt cx="7123076" cy="333994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122D9E7-DF7F-4A99-B17A-B3350BB52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922" y="4863643"/>
              <a:ext cx="1934692" cy="1290249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D03EF8-F0D0-4592-B0D2-60CB17CE0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7922" y="3181854"/>
              <a:ext cx="1922424" cy="157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FB39A3-8D09-4291-A959-163C576D9F64}"/>
                </a:ext>
              </a:extLst>
            </p:cNvPr>
            <p:cNvSpPr/>
            <p:nvPr/>
          </p:nvSpPr>
          <p:spPr>
            <a:xfrm>
              <a:off x="3231279" y="3272063"/>
              <a:ext cx="7247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400" dirty="0" err="1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맥컬록</a:t>
              </a:r>
              <a:endParaRPr lang="ko-KR" altLang="en-US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62D514-3133-4498-9FD8-830111E3ECA1}"/>
                </a:ext>
              </a:extLst>
            </p:cNvPr>
            <p:cNvSpPr/>
            <p:nvPr/>
          </p:nvSpPr>
          <p:spPr>
            <a:xfrm>
              <a:off x="3231279" y="4916197"/>
              <a:ext cx="7247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400" dirty="0" err="1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피츠</a:t>
              </a:r>
              <a:endParaRPr lang="ko-KR" altLang="en-US" sz="14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7ABFE7-DFB5-4BFA-900C-B3824AE5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264" y="3335742"/>
              <a:ext cx="3973734" cy="303216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CA9E1C-5622-4739-8444-97101CFA342A}"/>
                </a:ext>
              </a:extLst>
            </p:cNvPr>
            <p:cNvSpPr/>
            <p:nvPr/>
          </p:nvSpPr>
          <p:spPr>
            <a:xfrm>
              <a:off x="4955381" y="3027965"/>
              <a:ext cx="24288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 제안한 최초의 인공신경망 개념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8951</TotalTime>
  <Words>1936</Words>
  <Application>Microsoft Office PowerPoint</Application>
  <PresentationFormat>와이드스크린</PresentationFormat>
  <Paragraphs>324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1" baseType="lpstr">
      <vt:lpstr>12롯데마트드림Bold</vt:lpstr>
      <vt:lpstr>12롯데마트드림Medium</vt:lpstr>
      <vt:lpstr>KoPubWorld돋움체 Bold</vt:lpstr>
      <vt:lpstr>나눔바른고딕</vt:lpstr>
      <vt:lpstr>나눔스퀘어</vt:lpstr>
      <vt:lpstr>나눔스퀘어 Bold</vt:lpstr>
      <vt:lpstr>맑은 고딕</vt:lpstr>
      <vt:lpstr>Agency FB</vt:lpstr>
      <vt:lpstr>Arial</vt:lpstr>
      <vt:lpstr>Calibri</vt:lpstr>
      <vt:lpstr>Courier New</vt:lpstr>
      <vt:lpstr>Wingdings</vt:lpstr>
      <vt:lpstr>Office 테마</vt:lpstr>
      <vt:lpstr>PowerPoint 프레젠테이션</vt:lpstr>
      <vt:lpstr>강사소개 </vt:lpstr>
      <vt:lpstr>강사소개 </vt:lpstr>
      <vt:lpstr>전공강좌 강의계획서</vt:lpstr>
      <vt:lpstr>인공지능 특론 강의 계획(수정)</vt:lpstr>
      <vt:lpstr>인공지능 역사</vt:lpstr>
      <vt:lpstr>인공지능 역사 </vt:lpstr>
      <vt:lpstr>생물학적 뉴런(신경세포)의 구조와 신경망 </vt:lpstr>
      <vt:lpstr>From Biological to Artificial Neurons</vt:lpstr>
      <vt:lpstr>The History of Artificial Intelligence</vt:lpstr>
      <vt:lpstr>The perceptron (1958)</vt:lpstr>
      <vt:lpstr>인공지능 1차 겨울이 시작되다(1969)</vt:lpstr>
      <vt:lpstr>MLP : Multilayer Perceptron</vt:lpstr>
      <vt:lpstr>MLP의 성공사례 </vt:lpstr>
      <vt:lpstr>Backpropagation로 AI 다시 봄이 시작된다 </vt:lpstr>
      <vt:lpstr>인공지능 2차 겨울 (1993~)</vt:lpstr>
      <vt:lpstr> 인공지능 2차 겨울 극복기 (1993~2006) </vt:lpstr>
      <vt:lpstr> 힘겨울 인공지능 겨울(II) 극복기: CNN 등장  </vt:lpstr>
      <vt:lpstr>힘겨울 인공지능 겨울(II) 극복기: LSTM 등장  </vt:lpstr>
      <vt:lpstr>Deep Learning in Neural Networks : ReLU (2010~) </vt:lpstr>
      <vt:lpstr>Deep Learning in Neural Networks : GPU</vt:lpstr>
      <vt:lpstr>Deep Learning in Neural Networks: DropOut</vt:lpstr>
      <vt:lpstr>인공지능 성공 사례 : ILSVRC winners</vt:lpstr>
      <vt:lpstr>인공지능 성공 사례 : CNN 알고리즘 등장 (2015~)</vt:lpstr>
      <vt:lpstr>인공지능 성공 사례 : 딥마인드 강화학습 (2015)</vt:lpstr>
      <vt:lpstr>인공지능 성공 사례 : AlphaGo (2017)</vt:lpstr>
      <vt:lpstr>인공지능 성공 사례 : ChatGPT</vt:lpstr>
      <vt:lpstr>딥러닝 및 코랩 소개</vt:lpstr>
      <vt:lpstr>인공지능의 분류</vt:lpstr>
      <vt:lpstr>딥러닝과 머신러닝 비교</vt:lpstr>
      <vt:lpstr>머신러닝 학습 과정 : 특성추출 </vt:lpstr>
      <vt:lpstr>Pandas</vt:lpstr>
      <vt:lpstr>Numpy</vt:lpstr>
      <vt:lpstr>Matplotlib</vt:lpstr>
      <vt:lpstr>Scikit-learn</vt:lpstr>
      <vt:lpstr>Keras and Tensorflow</vt:lpstr>
      <vt:lpstr>코랩 Colab이란?</vt:lpstr>
      <vt:lpstr>Google Colab 스펙</vt:lpstr>
      <vt:lpstr>코랩 사용법 </vt:lpstr>
      <vt:lpstr>코랩 사용법 </vt:lpstr>
      <vt:lpstr>코랩 사용법 </vt:lpstr>
      <vt:lpstr>런타임 유형 GPU, TPU 설정하기</vt:lpstr>
      <vt:lpstr>실습: VDS(차량검지기) 데이터 가시화(I)</vt:lpstr>
      <vt:lpstr>VDS 데이터 가시화</vt:lpstr>
      <vt:lpstr>VDS 데이터 가시화</vt:lpstr>
      <vt:lpstr>VDS 데이터 가시화</vt:lpstr>
      <vt:lpstr>VDS 데이터 가시화</vt:lpstr>
      <vt:lpstr>VDS 데이터 가시화</vt:lpstr>
      <vt:lpstr>VDS 데이터 가시화</vt:lpstr>
      <vt:lpstr>ChatGPT 소개 </vt:lpstr>
      <vt:lpstr>ChatGPT: 개요</vt:lpstr>
      <vt:lpstr>ChatGPT: 학습 </vt:lpstr>
      <vt:lpstr>다음 낱말 맞추기 연습 </vt:lpstr>
      <vt:lpstr>chatGPT 소개 </vt:lpstr>
      <vt:lpstr>‘질문-답＇ 대본을 학습 </vt:lpstr>
      <vt:lpstr>2단계 : 보상모델로 텍트스 등급  </vt:lpstr>
      <vt:lpstr>3단계 : InstructGPT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1강: 기계학습 생태계의 이해</dc:title>
  <dc:creator>acorn@kisti.re.kr</dc:creator>
  <cp:lastModifiedBy>admin</cp:lastModifiedBy>
  <cp:revision>617</cp:revision>
  <dcterms:created xsi:type="dcterms:W3CDTF">2020-07-02T00:50:42Z</dcterms:created>
  <dcterms:modified xsi:type="dcterms:W3CDTF">2023-05-03T16:26:40Z</dcterms:modified>
</cp:coreProperties>
</file>